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314" r:id="rId3"/>
    <p:sldId id="2315" r:id="rId5"/>
    <p:sldId id="2339" r:id="rId6"/>
    <p:sldId id="2316" r:id="rId7"/>
    <p:sldId id="2463" r:id="rId8"/>
    <p:sldId id="1928" r:id="rId9"/>
    <p:sldId id="2464" r:id="rId10"/>
    <p:sldId id="2344" r:id="rId11"/>
    <p:sldId id="2465" r:id="rId12"/>
    <p:sldId id="2340" r:id="rId13"/>
    <p:sldId id="1489" r:id="rId14"/>
    <p:sldId id="1014" r:id="rId15"/>
    <p:sldId id="2466" r:id="rId16"/>
    <p:sldId id="2467" r:id="rId17"/>
    <p:sldId id="2350" r:id="rId18"/>
    <p:sldId id="2468" r:id="rId19"/>
    <p:sldId id="2469" r:id="rId20"/>
    <p:sldId id="2470" r:id="rId21"/>
    <p:sldId id="2354" r:id="rId22"/>
    <p:sldId id="2471" r:id="rId23"/>
    <p:sldId id="2356" r:id="rId24"/>
    <p:sldId id="2347" r:id="rId25"/>
    <p:sldId id="2472" r:id="rId26"/>
    <p:sldId id="2473" r:id="rId27"/>
    <p:sldId id="2474" r:id="rId28"/>
    <p:sldId id="2475" r:id="rId29"/>
    <p:sldId id="2476" r:id="rId30"/>
    <p:sldId id="2477" r:id="rId31"/>
    <p:sldId id="2427" r:id="rId32"/>
    <p:sldId id="2478" r:id="rId33"/>
    <p:sldId id="503" r:id="rId34"/>
    <p:sldId id="2479" r:id="rId35"/>
    <p:sldId id="2361" r:id="rId36"/>
    <p:sldId id="2320" r:id="rId37"/>
  </p:sldIdLst>
  <p:sldSz cx="12192000" cy="6858000"/>
  <p:notesSz cx="6858000" cy="9144000"/>
  <p:custDataLst>
    <p:tags r:id="rId4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9A78"/>
    <a:srgbClr val="9C45C5"/>
    <a:srgbClr val="44546A"/>
    <a:srgbClr val="8BC145"/>
    <a:srgbClr val="36AFC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8"/>
    <p:restoredTop sz="94626"/>
  </p:normalViewPr>
  <p:slideViewPr>
    <p:cSldViewPr snapToGrid="0">
      <p:cViewPr varScale="1">
        <p:scale>
          <a:sx n="79" d="100"/>
          <a:sy n="79" d="100"/>
        </p:scale>
        <p:origin x="54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9.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33F80-539D-4707-9841-183974CC1F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A775D-D46C-46CC-AD07-85213D52E0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38" name="Group 5"/>
          <p:cNvGrpSpPr/>
          <p:nvPr userDrawn="1"/>
        </p:nvGrpSpPr>
        <p:grpSpPr>
          <a:xfrm>
            <a:off x="0" y="3175"/>
            <a:ext cx="12192000" cy="6854825"/>
            <a:chOff x="0" y="3175"/>
            <a:chExt cx="12192000" cy="6854825"/>
          </a:xfrm>
        </p:grpSpPr>
        <p:sp>
          <p:nvSpPr>
            <p:cNvPr id="39"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7" name="Date Placeholder 6"/>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Date Placeholder 2"/>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FE5F2F-2341-4894-9DB8-674B4B2A6DE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emf"/><Relationship Id="rId1" Type="http://schemas.openxmlformats.org/officeDocument/2006/relationships/image" Target="../media/image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697492"/>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450576"/>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080130"/>
            <a:ext cx="5690172" cy="1014730"/>
          </a:xfrm>
          <a:prstGeom prst="rect">
            <a:avLst/>
          </a:prstGeom>
        </p:spPr>
        <p:txBody>
          <a:bodyPr wrap="square">
            <a:spAutoFit/>
          </a:bodyPr>
          <a:lstStyle/>
          <a:p>
            <a:pPr algn="l"/>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新编大学生</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157349"/>
            <a:ext cx="6537168" cy="58356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创新创业教育</a:t>
            </a:r>
            <a:endPar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40255" y="4131310"/>
            <a:ext cx="6395720"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本书兼顾了传统教材的系统性和理论性，还创新构建了“创新”“创业”和“创业计划实施”三个模块的立体化阅读学习平台，如大量采用了“二维码链接”形式，拓展了相关知识点的学习。</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nvSpPr>
        <p:spPr>
          <a:xfrm>
            <a:off x="670560" y="1284605"/>
            <a:ext cx="10850880" cy="4764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rIns="144145" rtlCol="0" anchor="ct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从管理学的视角上来说，创业者与企业家的内涵是一致的。 创业精神通常被人们称为企业家精神，它是创业者在市场竞争中不断开拓进取、创造新价值的精神概述。</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现代管理学之父德鲁克提出创业精神其实更多地表现为一种创新性的活动或者行为，创业者通过这种行为对原有的资源进行重新组合，从而使其产生新的财富。在德鲁克的研究中，他认为创业精神应该是社会所必需的一种创新精神，并且认为正是因为拥有了这种创新精神才会推动社会的发展。他又在他的著作中论述到：企业家们觉得在经济生活中，变革是最基本的一种状态，虽然企业家一般无法制造变革，但是他们一直关注并且追寻变革的脚步，在变革的过程中寻求机会，并且利用机会，这就是企业家及他们所拥有的创业精神。</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创业精神是一个创新的过程，在这个过程中，新产品或新服务的机会被确认、被创造，最后被开发来产生新的财富创造的能力。也就是说，创业精神的本质乃在于创新，在于为消费者创造出新的满足、新的价值。</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创业精神</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7"/>
          <p:cNvSpPr txBox="1"/>
          <p:nvPr/>
        </p:nvSpPr>
        <p:spPr>
          <a:xfrm>
            <a:off x="1048385" y="403860"/>
            <a:ext cx="8244840" cy="64516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创业精神是创业者在创业过程中的重要行为特征的高度凝练，主要表现为以下几方面。</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3"/>
          <p:cNvGrpSpPr/>
          <p:nvPr/>
        </p:nvGrpSpPr>
        <p:grpSpPr>
          <a:xfrm>
            <a:off x="4467340" y="2018116"/>
            <a:ext cx="3257320" cy="3169144"/>
            <a:chOff x="4838931" y="2235457"/>
            <a:chExt cx="2514138" cy="2446080"/>
          </a:xfrm>
        </p:grpSpPr>
        <p:sp>
          <p:nvSpPr>
            <p:cNvPr id="3" name="Rectangle: Rounded Corners 4"/>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p:cNvSpPr txBox="1"/>
          <p:nvPr/>
        </p:nvSpPr>
        <p:spPr>
          <a:xfrm>
            <a:off x="4797374"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10"/>
          <p:cNvSpPr txBox="1"/>
          <p:nvPr/>
        </p:nvSpPr>
        <p:spPr>
          <a:xfrm>
            <a:off x="6647866"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1"/>
          <p:cNvSpPr txBox="1"/>
          <p:nvPr/>
        </p:nvSpPr>
        <p:spPr>
          <a:xfrm>
            <a:off x="4797374"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TextBox 12"/>
          <p:cNvSpPr txBox="1"/>
          <p:nvPr/>
        </p:nvSpPr>
        <p:spPr>
          <a:xfrm>
            <a:off x="6647866"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14"/>
          <p:cNvSpPr/>
          <p:nvPr/>
        </p:nvSpPr>
        <p:spPr>
          <a:xfrm>
            <a:off x="2518915" y="2029385"/>
            <a:ext cx="1605280" cy="337185"/>
          </a:xfrm>
          <a:prstGeom prst="rect">
            <a:avLst/>
          </a:prstGeom>
          <a:solidFill>
            <a:schemeClr val="accent2"/>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（一）创新精神</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p:cNvSpPr/>
          <p:nvPr/>
        </p:nvSpPr>
        <p:spPr>
          <a:xfrm>
            <a:off x="8035269" y="2029385"/>
            <a:ext cx="1605280" cy="337185"/>
          </a:xfrm>
          <a:prstGeom prst="rect">
            <a:avLst/>
          </a:prstGeom>
          <a:solidFill>
            <a:schemeClr val="accent1"/>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（二）冒险精神</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p:cNvSpPr/>
          <p:nvPr/>
        </p:nvSpPr>
        <p:spPr>
          <a:xfrm>
            <a:off x="2502629" y="4308232"/>
            <a:ext cx="1605280" cy="337185"/>
          </a:xfrm>
          <a:prstGeom prst="rect">
            <a:avLst/>
          </a:prstGeom>
          <a:solidFill>
            <a:schemeClr val="accent1"/>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（四）奉献精神</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p:cNvSpPr/>
          <p:nvPr/>
        </p:nvSpPr>
        <p:spPr>
          <a:xfrm>
            <a:off x="8035269" y="4308232"/>
            <a:ext cx="1605280" cy="337185"/>
          </a:xfrm>
          <a:prstGeom prst="rect">
            <a:avLst/>
          </a:prstGeom>
          <a:solidFill>
            <a:schemeClr val="accent2"/>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（三）合作精神</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p:cNvSpPr/>
          <p:nvPr/>
        </p:nvSpPr>
        <p:spPr>
          <a:xfrm>
            <a:off x="8035290" y="2456815"/>
            <a:ext cx="3175635" cy="1628775"/>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创新的过程中不可避免地会遇到挑战和承担风险，所以创新精神的内涵中必然包括了承担风险和挑战不确定性的冒险精神。这一点不仅奈特在研究中有所强调，另外熊彼特、卡森等学者都对创业者的创新精神中的冒险特征也给予了认可。</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矩形 16"/>
          <p:cNvSpPr/>
          <p:nvPr/>
        </p:nvSpPr>
        <p:spPr>
          <a:xfrm>
            <a:off x="8035290" y="4738370"/>
            <a:ext cx="3176270" cy="1372235"/>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在创业精神中，个人英雄主义并不能占到主导地位，反而团队意识、合作精神是其价值核心。这也就是米尼斯所认为的个人在创业活动中经常要通过某一团队的资源去实现价值创造的过程。</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矩形 17"/>
          <p:cNvSpPr/>
          <p:nvPr/>
        </p:nvSpPr>
        <p:spPr>
          <a:xfrm>
            <a:off x="817245" y="4738370"/>
            <a:ext cx="3306445" cy="137223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伟大的创业者不只是完全为了实现个人的财富梦想而创业的，还是为了帮助普通人实现梦想的责任而努力的人。所以，创业精神中也包括创业者必须承担社会责任并且拥有一种甘于奉献的精神。</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p:cNvSpPr/>
          <p:nvPr/>
        </p:nvSpPr>
        <p:spPr>
          <a:xfrm>
            <a:off x="817245" y="2432685"/>
            <a:ext cx="3306445" cy="1372235"/>
          </a:xfrm>
          <a:prstGeom prst="rect">
            <a:avLst/>
          </a:prstGeom>
        </p:spPr>
        <p:txBody>
          <a:bodyPr wrap="square" lIns="91433" tIns="45716" rIns="91433" bIns="45716">
            <a:spAutoFit/>
          </a:bodyPr>
          <a:lstStyle/>
          <a:p>
            <a:pPr lvl="0" algn="r">
              <a:lnSpc>
                <a:spcPts val="2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德鲁克认为，企业家精神中最重要的就是创新。他认为，创业者不仅仅单纯指在经济活动中从事创新活动的人，无论他是做什么的，无论他是工人、农民、政府高官或者就仅仅是学生，只要他在创新，那么我们都可以称其为创业者。</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1304"/>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7"/>
                                        </p:tgtEl>
                                        <p:attrNameLst>
                                          <p:attrName>style.visibility</p:attrName>
                                        </p:attrNameLst>
                                      </p:cBhvr>
                                      <p:to>
                                        <p:strVal val="visible"/>
                                      </p:to>
                                    </p:set>
                                    <p:anim calcmode="lin" valueType="num">
                                      <p:cBhvr>
                                        <p:cTn id="13" dur="250" fill="hold"/>
                                        <p:tgtEl>
                                          <p:spTgt spid="17"/>
                                        </p:tgtEl>
                                        <p:attrNameLst>
                                          <p:attrName>ppt_w</p:attrName>
                                        </p:attrNameLst>
                                      </p:cBhvr>
                                      <p:tavLst>
                                        <p:tav tm="0">
                                          <p:val>
                                            <p:fltVal val="0"/>
                                          </p:val>
                                        </p:tav>
                                        <p:tav tm="100000">
                                          <p:val>
                                            <p:strVal val="#ppt_w"/>
                                          </p:val>
                                        </p:tav>
                                      </p:tavLst>
                                    </p:anim>
                                    <p:anim calcmode="lin" valueType="num">
                                      <p:cBhvr>
                                        <p:cTn id="14" dur="250" fill="hold"/>
                                        <p:tgtEl>
                                          <p:spTgt spid="17"/>
                                        </p:tgtEl>
                                        <p:attrNameLst>
                                          <p:attrName>ppt_h</p:attrName>
                                        </p:attrNameLst>
                                      </p:cBhvr>
                                      <p:tavLst>
                                        <p:tav tm="0">
                                          <p:val>
                                            <p:fltVal val="0"/>
                                          </p:val>
                                        </p:tav>
                                        <p:tav tm="100000">
                                          <p:val>
                                            <p:strVal val="#ppt_h"/>
                                          </p:val>
                                        </p:tav>
                                      </p:tavLst>
                                    </p:anim>
                                    <p:animEffect transition="in" filter="fade">
                                      <p:cBhvr>
                                        <p:cTn id="15" dur="250"/>
                                        <p:tgtEl>
                                          <p:spTgt spid="17"/>
                                        </p:tgtEl>
                                      </p:cBhvr>
                                    </p:animEffect>
                                  </p:childTnLst>
                                </p:cTn>
                              </p:par>
                            </p:childTnLst>
                          </p:cTn>
                        </p:par>
                        <p:par>
                          <p:cTn id="16" fill="hold">
                            <p:stCondLst>
                              <p:cond delay="2385"/>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3486"/>
                            </p:stCondLst>
                            <p:childTnLst>
                              <p:par>
                                <p:cTn id="23" presetID="53" presetClass="entr" presetSubtype="16" fill="hold" grpId="0" nodeType="afterEffect">
                                  <p:stCondLst>
                                    <p:cond delay="0"/>
                                  </p:stCondLst>
                                  <p:iterate type="lt">
                                    <p:tmPct val="4054"/>
                                  </p:iterate>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6321425" y="1666407"/>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6321425" y="2212340"/>
            <a:ext cx="5167630"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创业三大核心要素</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6322060" y="3181985"/>
            <a:ext cx="5220000" cy="1564640"/>
          </a:xfrm>
          <a:prstGeom prst="rect">
            <a:avLst/>
          </a:prstGeom>
          <a:noFill/>
        </p:spPr>
        <p:txBody>
          <a:bodyPr wrap="square" lIns="91423" tIns="45712" rIns="91423" bIns="45712" rtlCol="0">
            <a:spAutoFit/>
          </a:bodyPr>
          <a:lstStyle/>
          <a:p>
            <a:pPr lvl="0" defTabSz="1217930">
              <a:lnSpc>
                <a:spcPct val="12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迄今为止，在人们对创业要素的认知和分析中，最为典型和公认的创业要素模型为蒂蒙斯模型（</a:t>
            </a:r>
            <a:r>
              <a:rPr lang="zh-CN"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左</a:t>
            </a: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图），该模型提炼出了创业的三大关键要素，即：商机（创业机会）、工作团队（创业者及其创业团队）、资源。一般认为，这三个核心要素在创业活动中是不可或缺的。</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TextBox 7"/>
          <p:cNvSpPr txBox="1"/>
          <p:nvPr/>
        </p:nvSpPr>
        <p:spPr>
          <a:xfrm>
            <a:off x="1035050" y="408940"/>
            <a:ext cx="5412740" cy="583565"/>
          </a:xfrm>
          <a:prstGeom prst="rect">
            <a:avLst/>
          </a:prstGeom>
          <a:noFill/>
        </p:spPr>
        <p:txBody>
          <a:bodyPr wrap="square" rtlCol="0">
            <a:spAutoFit/>
          </a:bodyPr>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第三节　常见的创业理论</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rcRect l="22654" t="25891" r="25473" b="23817"/>
          <a:stretch>
            <a:fillRect/>
          </a:stretch>
        </p:blipFill>
        <p:spPr>
          <a:xfrm>
            <a:off x="706755" y="1898015"/>
            <a:ext cx="5422900" cy="3286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tretch>
            <a:fillRect/>
          </a:stretch>
        </p:blipFill>
        <p:spPr>
          <a:xfrm>
            <a:off x="5715" y="1613535"/>
            <a:ext cx="5756910" cy="3319780"/>
          </a:xfrm>
          <a:prstGeom prst="rect">
            <a:avLst/>
          </a:prstGeom>
        </p:spPr>
      </p:pic>
      <p:grpSp>
        <p:nvGrpSpPr>
          <p:cNvPr id="16" name="组合 15"/>
          <p:cNvGrpSpPr/>
          <p:nvPr/>
        </p:nvGrpSpPr>
        <p:grpSpPr>
          <a:xfrm>
            <a:off x="5179060" y="1613535"/>
            <a:ext cx="7012940" cy="3322955"/>
            <a:chOff x="3199802" y="2119893"/>
            <a:chExt cx="7012940" cy="2357120"/>
          </a:xfrm>
          <a:solidFill>
            <a:srgbClr val="00B050"/>
          </a:solidFill>
        </p:grpSpPr>
        <p:sp>
          <p:nvSpPr>
            <p:cNvPr id="17" name="等腰三角形 16"/>
            <p:cNvSpPr/>
            <p:nvPr/>
          </p:nvSpPr>
          <p:spPr>
            <a:xfrm rot="16200000">
              <a:off x="3167165" y="3093039"/>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3608107" y="2119893"/>
              <a:ext cx="6604635" cy="2357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1755" rIns="71755" rtlCol="0" anchor="ct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蒂蒙斯模型具有动态性的特征，认为创业过程实际上是三个因素之间相互作用，由不平衡向平衡方向发展的过程。随着创业过程的展开，其重点也相应发生变化，创业要能将机会、创业者及其创业团队、资源三者做出动态的调整。因此，该模型还要求三要素之间的匹配和平衡。因此，创业现象也被认为是创业者、机会和资源三者之间的有效链接。其中，创业者是创业的核心，是使机会识别利用与资源获取组合得以实现的驱动者。</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核心要素间的匹配关系</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left)">
                                      <p:cBhvr>
                                        <p:cTn id="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242284" y="2044244"/>
            <a:ext cx="2146949" cy="1613743"/>
          </a:xfrm>
          <a:prstGeom prst="rect">
            <a:avLst/>
          </a:prstGeom>
          <a:blipFill>
            <a:blip r:embed="rId1"/>
            <a:tile tx="0" ty="0" sx="36000" sy="3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9533040" y="2044244"/>
            <a:ext cx="2146949" cy="1613743"/>
          </a:xfrm>
          <a:prstGeom prst="rect">
            <a:avLst/>
          </a:prstGeom>
          <a:blipFill dpi="0" rotWithShape="1">
            <a:blip r:embed="rId2"/>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9533039" y="3802968"/>
            <a:ext cx="2146949" cy="1613743"/>
          </a:xfrm>
          <a:prstGeom prst="rect">
            <a:avLst/>
          </a:prstGeom>
          <a:blipFill dpi="0" rotWithShape="1">
            <a:blip r:embed="rId3"/>
            <a:srcRect/>
            <a:tile tx="0" ty="0" sx="16000" sy="16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502920" y="2562225"/>
            <a:ext cx="6691630" cy="2861310"/>
          </a:xfrm>
          <a:prstGeom prst="rect">
            <a:avLst/>
          </a:prstGeom>
        </p:spPr>
        <p:txBody>
          <a:bodyPr wrap="square">
            <a:spAutoFit/>
          </a:bodyPr>
          <a:p>
            <a:pPr marL="285750" marR="0" lvl="0" indent="-285750" algn="l" defTabSz="914400" rtl="0" fontAlgn="auto">
              <a:lnSpc>
                <a:spcPct val="150000"/>
              </a:lnSpc>
              <a:spcBef>
                <a:spcPts val="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（一）根据创业动机，可分为机会型创业与就业型创业</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285750" marR="0" lvl="0" indent="-285750" algn="l" defTabSz="914400" rtl="0" fontAlgn="auto">
              <a:lnSpc>
                <a:spcPct val="150000"/>
              </a:lnSpc>
              <a:spcBef>
                <a:spcPts val="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（二）根据创业者数量，可分为独立创业与合伙创业</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285750" marR="0" lvl="0" indent="-285750" algn="l" defTabSz="914400" rtl="0" fontAlgn="auto">
              <a:lnSpc>
                <a:spcPct val="150000"/>
              </a:lnSpc>
              <a:spcBef>
                <a:spcPts val="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（三）根据创业项目性质，可分为传统技能、高新技术和知识服务型创业</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285750" marR="0" lvl="0" indent="-285750" algn="l" defTabSz="914400" rtl="0" fontAlgn="auto">
              <a:lnSpc>
                <a:spcPct val="150000"/>
              </a:lnSpc>
              <a:spcBef>
                <a:spcPts val="0"/>
              </a:spcBef>
              <a:spcAft>
                <a:spcPts val="0"/>
              </a:spcAft>
              <a:buClrTx/>
              <a:buSzTx/>
              <a:buFont typeface="Wingdings" panose="05000000000000000000" pitchFamily="2" charset="2"/>
              <a:buChar char="n"/>
              <a:defRPr/>
            </a:pPr>
            <a:r>
              <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（四）根据创业方向或风险，可分为依附型、尾随型、独创型和对抗型创业</a:t>
            </a:r>
            <a:endParaRPr kumimoji="0" lang="zh-CN" altLang="en-US" sz="20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246992" y="3799002"/>
            <a:ext cx="2146949" cy="1624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创业的分类</a:t>
            </a:r>
            <a:endParaRPr kumimoji="0" lang="zh-CN"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五彩缤纷：创业的分类</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文本框 2"/>
          <p:cNvSpPr txBox="1"/>
          <p:nvPr/>
        </p:nvSpPr>
        <p:spPr>
          <a:xfrm>
            <a:off x="502920" y="1354455"/>
            <a:ext cx="8838565" cy="460375"/>
          </a:xfrm>
          <a:prstGeom prst="rect">
            <a:avLst/>
          </a:prstGeom>
          <a:noFill/>
        </p:spPr>
        <p:txBody>
          <a:bodyPr wrap="square" rtlCol="0" anchor="t">
            <a:spAutoFit/>
          </a:bodyPr>
          <a:p>
            <a:r>
              <a:rPr lang="zh-CN" altLang="en-US" sz="2400"/>
              <a:t>创业从不同的角度、根据不同的标准可以做出以下不同的分类。</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781875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根据创业动机，可分为机会型创业与就业型创业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67" name="图片 6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84555" y="4150995"/>
            <a:ext cx="1676400" cy="2389505"/>
          </a:xfrm>
          <a:prstGeom prst="rect">
            <a:avLst/>
          </a:prstGeom>
        </p:spPr>
      </p:pic>
      <p:sp>
        <p:nvSpPr>
          <p:cNvPr id="68" name="椭圆 67"/>
          <p:cNvSpPr/>
          <p:nvPr/>
        </p:nvSpPr>
        <p:spPr>
          <a:xfrm>
            <a:off x="1901190" y="2349500"/>
            <a:ext cx="4129405" cy="33089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1600"/>
              <a:t>（1）机会型创业，指创业的出发点并非谋生，而是为了抓住、利用市场机遇。它以市场机会为目标，能创造出新的需要，或满足潜在的需求。因而会带动新的产业发展，而不是加剧市场竞争。</a:t>
            </a:r>
            <a:endParaRPr lang="zh-CN" altLang="en-US" sz="1600"/>
          </a:p>
        </p:txBody>
      </p:sp>
      <p:pic>
        <p:nvPicPr>
          <p:cNvPr id="69" name="图片 6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031730" y="12065"/>
            <a:ext cx="2164715" cy="2031365"/>
          </a:xfrm>
          <a:prstGeom prst="rect">
            <a:avLst/>
          </a:prstGeom>
        </p:spPr>
      </p:pic>
      <p:sp>
        <p:nvSpPr>
          <p:cNvPr id="70" name="椭圆 69"/>
          <p:cNvSpPr/>
          <p:nvPr/>
        </p:nvSpPr>
        <p:spPr>
          <a:xfrm>
            <a:off x="6296025" y="1170940"/>
            <a:ext cx="3985895" cy="3221355"/>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50000"/>
              </a:lnSpc>
              <a:spcAft>
                <a:spcPts val="1200"/>
              </a:spcAft>
            </a:pPr>
            <a:r>
              <a:rPr lang="zh-CN" altLang="en-US" sz="1600"/>
              <a:t>（2）就业型创业，指为了谋生而走上创业之路。这类创业是在现有的市场上寻找创业机会，并没有创造新需求。这种创业形式大多属于尾随型和模仿型，因而往往小富即安，极难做大做强。</a:t>
            </a:r>
            <a:endParaRPr lang="zh-CN" altLang="en-US" sz="16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781875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根据创业动机，可分为机会型创业与就业型创业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3091180" y="1990090"/>
            <a:ext cx="6009640" cy="368300"/>
          </a:xfrm>
          <a:prstGeom prst="rect">
            <a:avLst/>
          </a:prstGeom>
          <a:noFill/>
        </p:spPr>
        <p:txBody>
          <a:bodyPr wrap="square" rtlCol="0" anchor="t">
            <a:spAutoFit/>
          </a:bodyPr>
          <a:p>
            <a:pPr algn="ctr"/>
            <a:r>
              <a:rPr lang="zh-CN" altLang="en-US"/>
              <a:t>表5-1　机会型与就业型创业的创新潜力差异</a:t>
            </a:r>
            <a:endParaRPr lang="zh-CN" altLang="en-US"/>
          </a:p>
        </p:txBody>
      </p:sp>
      <p:graphicFrame>
        <p:nvGraphicFramePr>
          <p:cNvPr id="3" name="表格 2"/>
          <p:cNvGraphicFramePr/>
          <p:nvPr/>
        </p:nvGraphicFramePr>
        <p:xfrm>
          <a:off x="944245" y="2524125"/>
          <a:ext cx="10297160" cy="2273300"/>
        </p:xfrm>
        <a:graphic>
          <a:graphicData uri="http://schemas.openxmlformats.org/drawingml/2006/table">
            <a:tbl>
              <a:tblPr firstRow="1" bandRow="1">
                <a:tableStyleId>{5C22544A-7EE6-4342-B048-85BDC9FD1C3A}</a:tableStyleId>
              </a:tblPr>
              <a:tblGrid>
                <a:gridCol w="2574290"/>
                <a:gridCol w="2574290"/>
                <a:gridCol w="2574290"/>
                <a:gridCol w="2574290"/>
              </a:tblGrid>
              <a:tr h="454660">
                <a:tc rowSpan="2">
                  <a:txBody>
                    <a:bodyPr/>
                    <a:p>
                      <a:pPr algn="ctr">
                        <a:buNone/>
                      </a:pPr>
                      <a:r>
                        <a:rPr lang="zh-CN" altLang="en-US"/>
                        <a:t>创业类型</a:t>
                      </a:r>
                      <a:endParaRPr lang="zh-CN" altLang="en-US"/>
                    </a:p>
                  </a:txBody>
                  <a:tcPr anchor="ctr" anchorCtr="0"/>
                </a:tc>
                <a:tc gridSpan="3">
                  <a:txBody>
                    <a:bodyPr/>
                    <a:p>
                      <a:pPr algn="ctr">
                        <a:buNone/>
                      </a:pPr>
                      <a:r>
                        <a:rPr lang="zh-CN" altLang="en-US"/>
                        <a:t>创新潜力</a:t>
                      </a:r>
                      <a:endParaRPr lang="zh-CN" altLang="en-US"/>
                    </a:p>
                  </a:txBody>
                  <a:tcPr anchor="ctr" anchorCtr="0"/>
                </a:tc>
                <a:tc hMerge="1">
                  <a:tcPr anchor="ctr" anchorCtr="0"/>
                </a:tc>
                <a:tc hMerge="1">
                  <a:tcPr anchor="ctr" anchorCtr="0"/>
                </a:tc>
              </a:tr>
              <a:tr h="454660">
                <a:tc vMerge="1">
                  <a:tcPr anchor="ctr" anchorCtr="0"/>
                </a:tc>
                <a:tc>
                  <a:txBody>
                    <a:bodyPr/>
                    <a:p>
                      <a:pPr algn="ctr">
                        <a:buNone/>
                      </a:pPr>
                      <a:r>
                        <a:rPr lang="zh-CN" altLang="en-US"/>
                        <a:t>创新</a:t>
                      </a:r>
                      <a:endParaRPr lang="zh-CN" altLang="en-US"/>
                    </a:p>
                  </a:txBody>
                  <a:tcPr anchor="ctr" anchorCtr="0"/>
                </a:tc>
                <a:tc>
                  <a:txBody>
                    <a:bodyPr/>
                    <a:p>
                      <a:pPr algn="ctr">
                        <a:buNone/>
                      </a:pPr>
                      <a:r>
                        <a:rPr lang="zh-CN" altLang="en-US"/>
                        <a:t>模仿</a:t>
                      </a:r>
                      <a:endParaRPr lang="zh-CN" altLang="en-US"/>
                    </a:p>
                  </a:txBody>
                  <a:tcPr anchor="ctr" anchorCtr="0"/>
                </a:tc>
                <a:tc>
                  <a:txBody>
                    <a:bodyPr/>
                    <a:p>
                      <a:pPr algn="ctr">
                        <a:buNone/>
                      </a:pPr>
                      <a:r>
                        <a:rPr lang="zh-CN" altLang="en-US"/>
                        <a:t>创新</a:t>
                      </a:r>
                      <a:r>
                        <a:rPr lang="en-US" altLang="zh-CN"/>
                        <a:t>/</a:t>
                      </a:r>
                      <a:r>
                        <a:rPr lang="zh-CN" altLang="en-US"/>
                        <a:t>模仿</a:t>
                      </a:r>
                      <a:endParaRPr lang="zh-CN" altLang="en-US"/>
                    </a:p>
                  </a:txBody>
                  <a:tcPr anchor="ctr" anchorCtr="0"/>
                </a:tc>
              </a:tr>
              <a:tr h="454660">
                <a:tc>
                  <a:txBody>
                    <a:bodyPr/>
                    <a:p>
                      <a:pPr algn="ctr">
                        <a:buNone/>
                      </a:pPr>
                      <a:r>
                        <a:rPr lang="zh-CN" altLang="en-US"/>
                        <a:t>机会型创业</a:t>
                      </a:r>
                      <a:endParaRPr lang="zh-CN" altLang="en-US"/>
                    </a:p>
                  </a:txBody>
                  <a:tcPr anchor="ctr" anchorCtr="0"/>
                </a:tc>
                <a:tc>
                  <a:txBody>
                    <a:bodyPr/>
                    <a:p>
                      <a:pPr algn="ctr">
                        <a:buNone/>
                      </a:pPr>
                      <a:r>
                        <a:rPr lang="zh-CN" altLang="en-US"/>
                        <a:t>20.7%</a:t>
                      </a:r>
                      <a:endParaRPr lang="zh-CN" altLang="en-US"/>
                    </a:p>
                  </a:txBody>
                  <a:tcPr anchor="ctr" anchorCtr="0"/>
                </a:tc>
                <a:tc>
                  <a:txBody>
                    <a:bodyPr/>
                    <a:p>
                      <a:pPr algn="ctr">
                        <a:buNone/>
                      </a:pPr>
                      <a:r>
                        <a:rPr lang="zh-CN" altLang="en-US"/>
                        <a:t>25.9%</a:t>
                      </a:r>
                      <a:endParaRPr lang="zh-CN" altLang="en-US"/>
                    </a:p>
                  </a:txBody>
                  <a:tcPr anchor="ctr" anchorCtr="0"/>
                </a:tc>
                <a:tc>
                  <a:txBody>
                    <a:bodyPr/>
                    <a:p>
                      <a:pPr algn="ctr">
                        <a:buNone/>
                      </a:pPr>
                      <a:r>
                        <a:rPr lang="zh-CN" altLang="en-US"/>
                        <a:t>0.80</a:t>
                      </a:r>
                      <a:endParaRPr lang="zh-CN" altLang="en-US"/>
                    </a:p>
                  </a:txBody>
                  <a:tcPr anchor="ctr" anchorCtr="0"/>
                </a:tc>
              </a:tr>
              <a:tr h="454660">
                <a:tc>
                  <a:txBody>
                    <a:bodyPr/>
                    <a:p>
                      <a:pPr algn="ctr">
                        <a:buNone/>
                      </a:pPr>
                      <a:r>
                        <a:rPr lang="zh-CN" altLang="en-US"/>
                        <a:t>就业型创业</a:t>
                      </a:r>
                      <a:endParaRPr lang="zh-CN" altLang="en-US"/>
                    </a:p>
                  </a:txBody>
                  <a:tcPr anchor="ctr" anchorCtr="0"/>
                </a:tc>
                <a:tc>
                  <a:txBody>
                    <a:bodyPr/>
                    <a:p>
                      <a:pPr algn="ctr">
                        <a:buNone/>
                      </a:pPr>
                      <a:r>
                        <a:rPr lang="zh-CN" altLang="en-US"/>
                        <a:t>14.3%</a:t>
                      </a:r>
                      <a:endParaRPr lang="zh-CN" altLang="en-US"/>
                    </a:p>
                  </a:txBody>
                  <a:tcPr anchor="ctr" anchorCtr="0"/>
                </a:tc>
                <a:tc>
                  <a:txBody>
                    <a:bodyPr/>
                    <a:p>
                      <a:pPr algn="ctr">
                        <a:buNone/>
                      </a:pPr>
                      <a:r>
                        <a:rPr lang="zh-CN" altLang="en-US"/>
                        <a:t>42.9%</a:t>
                      </a:r>
                      <a:endParaRPr lang="zh-CN" altLang="en-US"/>
                    </a:p>
                  </a:txBody>
                  <a:tcPr anchor="ctr" anchorCtr="0"/>
                </a:tc>
                <a:tc>
                  <a:txBody>
                    <a:bodyPr/>
                    <a:p>
                      <a:pPr algn="ctr">
                        <a:buNone/>
                      </a:pPr>
                      <a:r>
                        <a:rPr lang="zh-CN" altLang="en-US"/>
                        <a:t>0.33</a:t>
                      </a:r>
                      <a:endParaRPr lang="zh-CN" altLang="en-US"/>
                    </a:p>
                  </a:txBody>
                  <a:tcPr anchor="ctr" anchorCtr="0"/>
                </a:tc>
              </a:tr>
              <a:tr h="454660">
                <a:tc>
                  <a:txBody>
                    <a:bodyPr/>
                    <a:p>
                      <a:pPr algn="ctr">
                        <a:buNone/>
                      </a:pPr>
                      <a:r>
                        <a:rPr lang="zh-CN" altLang="en-US"/>
                        <a:t>总体样本</a:t>
                      </a:r>
                      <a:endParaRPr lang="zh-CN" altLang="en-US"/>
                    </a:p>
                  </a:txBody>
                  <a:tcPr anchor="ctr" anchorCtr="0"/>
                </a:tc>
                <a:tc>
                  <a:txBody>
                    <a:bodyPr/>
                    <a:p>
                      <a:pPr algn="ctr">
                        <a:buNone/>
                      </a:pPr>
                      <a:r>
                        <a:rPr lang="zh-CN" altLang="en-US"/>
                        <a:t>8.8%</a:t>
                      </a:r>
                      <a:endParaRPr lang="zh-CN" altLang="en-US"/>
                    </a:p>
                  </a:txBody>
                  <a:tcPr anchor="ctr" anchorCtr="0"/>
                </a:tc>
                <a:tc>
                  <a:txBody>
                    <a:bodyPr/>
                    <a:p>
                      <a:pPr algn="ctr">
                        <a:buNone/>
                      </a:pPr>
                      <a:r>
                        <a:rPr lang="zh-CN" altLang="en-US"/>
                        <a:t>17.9%</a:t>
                      </a:r>
                      <a:endParaRPr lang="zh-CN" altLang="en-US"/>
                    </a:p>
                  </a:txBody>
                  <a:tcPr anchor="ctr" anchorCtr="0"/>
                </a:tc>
                <a:tc>
                  <a:txBody>
                    <a:bodyPr/>
                    <a:p>
                      <a:pPr algn="ctr">
                        <a:buNone/>
                      </a:pPr>
                      <a:r>
                        <a:rPr lang="zh-CN" altLang="en-US"/>
                        <a:t>0.49</a:t>
                      </a:r>
                      <a:endParaRPr lang="zh-CN" altLang="en-US"/>
                    </a:p>
                  </a:txBody>
                  <a:tcPr anchor="ctr" anchorCtr="0"/>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 name="组合 22"/>
          <p:cNvGrpSpPr/>
          <p:nvPr/>
        </p:nvGrpSpPr>
        <p:grpSpPr>
          <a:xfrm>
            <a:off x="1087795" y="3893764"/>
            <a:ext cx="10246386" cy="1659473"/>
            <a:chOff x="815846" y="2920322"/>
            <a:chExt cx="7684789" cy="1244605"/>
          </a:xfrm>
        </p:grpSpPr>
        <p:grpSp>
          <p:nvGrpSpPr>
            <p:cNvPr id="5" name="Group 41"/>
            <p:cNvGrpSpPr/>
            <p:nvPr/>
          </p:nvGrpSpPr>
          <p:grpSpPr>
            <a:xfrm>
              <a:off x="5094060" y="2920322"/>
              <a:ext cx="3406575" cy="1244605"/>
              <a:chOff x="6784559" y="3825303"/>
              <a:chExt cx="4493041" cy="1641549"/>
            </a:xfrm>
            <a:effectLst/>
          </p:grpSpPr>
          <p:sp>
            <p:nvSpPr>
              <p:cNvPr id="18" name="Arrow: Right 42"/>
              <p:cNvSpPr/>
              <p:nvPr/>
            </p:nvSpPr>
            <p:spPr>
              <a:xfrm>
                <a:off x="7154779" y="3825303"/>
                <a:ext cx="4122821" cy="1641549"/>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Oval 43"/>
              <p:cNvSpPr/>
              <p:nvPr/>
            </p:nvSpPr>
            <p:spPr>
              <a:xfrm>
                <a:off x="6784559" y="4236883"/>
                <a:ext cx="818388" cy="818388"/>
              </a:xfrm>
              <a:prstGeom prst="ellipse">
                <a:avLst/>
              </a:prstGeom>
              <a:solidFill>
                <a:schemeClr val="accent2"/>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p>
                <a:pPr algn="l"/>
                <a:r>
                  <a:rPr lang="en-US" sz="3200">
                    <a:solidFill>
                      <a:srgbClr val="FFFFFF"/>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（2）合伙创业</a:t>
                </a:r>
                <a:endParaRPr lang="en-US" sz="3200">
                  <a:solidFill>
                    <a:srgbClr val="FFFFFF"/>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7" name="Group 48"/>
            <p:cNvGrpSpPr/>
            <p:nvPr/>
          </p:nvGrpSpPr>
          <p:grpSpPr bwMode="auto">
            <a:xfrm>
              <a:off x="7797361" y="3371399"/>
              <a:ext cx="276773" cy="342447"/>
              <a:chOff x="0" y="0"/>
              <a:chExt cx="464" cy="573"/>
            </a:xfrm>
            <a:solidFill>
              <a:srgbClr val="FFFFFF"/>
            </a:solidFill>
            <a:effectLst/>
          </p:grpSpPr>
          <p:sp>
            <p:nvSpPr>
              <p:cNvPr id="14" name="Freeform: Shape 49"/>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p:spPr>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Freeform: Shape 50"/>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p:spPr>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3" name="Rectangle 2"/>
            <p:cNvSpPr/>
            <p:nvPr/>
          </p:nvSpPr>
          <p:spPr>
            <a:xfrm>
              <a:off x="815846" y="3211073"/>
              <a:ext cx="4278154" cy="663416"/>
            </a:xfrm>
            <a:prstGeom prst="rect">
              <a:avLst/>
            </a:prstGeom>
          </p:spPr>
          <p:txBody>
            <a:bodyPr wrap="square" lIns="192000" tIns="0" rIns="192000" bIns="0" anchor="ctr" anchorCtr="0">
              <a:spAutoFit/>
            </a:bodyPr>
            <a:p>
              <a:pPr lvl="0" algn="r">
                <a:lnSpc>
                  <a:spcPct val="120000"/>
                </a:lnSpc>
              </a:pPr>
              <a:r>
                <a:rPr lang="zh-CN" altLang="en-US" sz="1600">
                  <a:solidFill>
                    <a:schemeClr val="bg1">
                      <a:lumMod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指与他人共同创办企业，其优劣势与独立创业相反，优势在于资源准备相对容易，风险均摊，决策制衡，可以发挥集体智慧。但劣势在于权力多头，决策层级多，响应速度慢。</a:t>
              </a:r>
              <a:endParaRPr lang="zh-CN" altLang="en-US" sz="1600">
                <a:solidFill>
                  <a:schemeClr val="bg1">
                    <a:lumMod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22" name="组合 21"/>
          <p:cNvGrpSpPr/>
          <p:nvPr/>
        </p:nvGrpSpPr>
        <p:grpSpPr>
          <a:xfrm>
            <a:off x="857824" y="1888392"/>
            <a:ext cx="9687825" cy="1659473"/>
            <a:chOff x="643367" y="1416293"/>
            <a:chExt cx="7265869" cy="1244605"/>
          </a:xfrm>
        </p:grpSpPr>
        <p:grpSp>
          <p:nvGrpSpPr>
            <p:cNvPr id="4" name="Group 38"/>
            <p:cNvGrpSpPr/>
            <p:nvPr/>
          </p:nvGrpSpPr>
          <p:grpSpPr>
            <a:xfrm>
              <a:off x="643367" y="1416293"/>
              <a:ext cx="3132911" cy="1244605"/>
              <a:chOff x="914399" y="1841591"/>
              <a:chExt cx="4132096" cy="1641549"/>
            </a:xfrm>
            <a:effectLst/>
          </p:grpSpPr>
          <p:sp>
            <p:nvSpPr>
              <p:cNvPr id="20" name="Arrow: Right 39"/>
              <p:cNvSpPr/>
              <p:nvPr/>
            </p:nvSpPr>
            <p:spPr>
              <a:xfrm rot="10800000">
                <a:off x="914399" y="1841591"/>
                <a:ext cx="3705726" cy="164154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Oval 40"/>
              <p:cNvSpPr/>
              <p:nvPr/>
            </p:nvSpPr>
            <p:spPr>
              <a:xfrm>
                <a:off x="4228107" y="2250566"/>
                <a:ext cx="818388" cy="818388"/>
              </a:xfrm>
              <a:prstGeom prst="ellipse">
                <a:avLst/>
              </a:prstGeom>
              <a:solidFill>
                <a:schemeClr val="accent1"/>
              </a:solidFill>
              <a:ln w="41275">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p>
                <a:pPr algn="r"/>
                <a:r>
                  <a:rPr lang="en-US" sz="3200">
                    <a:solidFill>
                      <a:srgbClr val="FFFFFF"/>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（1）独立创业</a:t>
                </a:r>
                <a:endParaRPr lang="en-US" sz="3200">
                  <a:solidFill>
                    <a:srgbClr val="FFFFFF"/>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6" name="Group 45"/>
            <p:cNvGrpSpPr/>
            <p:nvPr/>
          </p:nvGrpSpPr>
          <p:grpSpPr bwMode="auto">
            <a:xfrm>
              <a:off x="1032450" y="1848490"/>
              <a:ext cx="342446" cy="342446"/>
              <a:chOff x="0" y="0"/>
              <a:chExt cx="575" cy="575"/>
            </a:xfrm>
            <a:solidFill>
              <a:srgbClr val="FFFFFF"/>
            </a:solidFill>
            <a:effectLst/>
          </p:grpSpPr>
          <p:sp>
            <p:nvSpPr>
              <p:cNvPr id="16" name="Freeform: Shape 46"/>
              <p:cNvSpPr/>
              <p:nvPr/>
            </p:nvSpPr>
            <p:spPr bwMode="auto">
              <a:xfrm>
                <a:off x="360" y="0"/>
                <a:ext cx="215" cy="2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1" y="8861"/>
                    </a:moveTo>
                    <a:lnTo>
                      <a:pt x="17805" y="8267"/>
                    </a:lnTo>
                    <a:cubicBezTo>
                      <a:pt x="17492" y="8210"/>
                      <a:pt x="17382" y="7947"/>
                      <a:pt x="17559" y="7682"/>
                    </a:cubicBezTo>
                    <a:lnTo>
                      <a:pt x="19409" y="4939"/>
                    </a:lnTo>
                    <a:cubicBezTo>
                      <a:pt x="19588" y="4676"/>
                      <a:pt x="19549" y="4276"/>
                      <a:pt x="19324" y="4051"/>
                    </a:cubicBezTo>
                    <a:lnTo>
                      <a:pt x="17549" y="2276"/>
                    </a:lnTo>
                    <a:cubicBezTo>
                      <a:pt x="17324" y="2052"/>
                      <a:pt x="16924" y="2013"/>
                      <a:pt x="16661" y="2191"/>
                    </a:cubicBezTo>
                    <a:lnTo>
                      <a:pt x="13918" y="4042"/>
                    </a:lnTo>
                    <a:cubicBezTo>
                      <a:pt x="13654" y="4220"/>
                      <a:pt x="13391" y="4109"/>
                      <a:pt x="13333" y="3796"/>
                    </a:cubicBezTo>
                    <a:lnTo>
                      <a:pt x="12739" y="569"/>
                    </a:lnTo>
                    <a:cubicBezTo>
                      <a:pt x="12681" y="255"/>
                      <a:pt x="12374" y="0"/>
                      <a:pt x="12056" y="0"/>
                    </a:cubicBezTo>
                    <a:lnTo>
                      <a:pt x="9545" y="0"/>
                    </a:lnTo>
                    <a:cubicBezTo>
                      <a:pt x="9227" y="0"/>
                      <a:pt x="8919" y="255"/>
                      <a:pt x="8861" y="569"/>
                    </a:cubicBezTo>
                    <a:lnTo>
                      <a:pt x="8267" y="3796"/>
                    </a:lnTo>
                    <a:cubicBezTo>
                      <a:pt x="8210" y="4109"/>
                      <a:pt x="7947" y="4219"/>
                      <a:pt x="7682" y="4041"/>
                    </a:cubicBezTo>
                    <a:lnTo>
                      <a:pt x="4939" y="2191"/>
                    </a:lnTo>
                    <a:cubicBezTo>
                      <a:pt x="4676" y="2013"/>
                      <a:pt x="4276" y="2052"/>
                      <a:pt x="4051" y="2276"/>
                    </a:cubicBezTo>
                    <a:lnTo>
                      <a:pt x="2276" y="4051"/>
                    </a:lnTo>
                    <a:cubicBezTo>
                      <a:pt x="2051" y="4277"/>
                      <a:pt x="2012" y="4677"/>
                      <a:pt x="2191" y="4939"/>
                    </a:cubicBezTo>
                    <a:lnTo>
                      <a:pt x="4041" y="7682"/>
                    </a:lnTo>
                    <a:cubicBezTo>
                      <a:pt x="4220" y="7946"/>
                      <a:pt x="4108" y="8209"/>
                      <a:pt x="3796" y="8267"/>
                    </a:cubicBezTo>
                    <a:lnTo>
                      <a:pt x="569" y="8861"/>
                    </a:lnTo>
                    <a:cubicBezTo>
                      <a:pt x="255" y="8919"/>
                      <a:pt x="0" y="9226"/>
                      <a:pt x="0" y="9545"/>
                    </a:cubicBezTo>
                    <a:lnTo>
                      <a:pt x="0" y="12055"/>
                    </a:lnTo>
                    <a:cubicBezTo>
                      <a:pt x="0" y="12373"/>
                      <a:pt x="255" y="12681"/>
                      <a:pt x="569" y="12739"/>
                    </a:cubicBezTo>
                    <a:lnTo>
                      <a:pt x="3796" y="13333"/>
                    </a:lnTo>
                    <a:cubicBezTo>
                      <a:pt x="4110" y="13390"/>
                      <a:pt x="4219" y="13653"/>
                      <a:pt x="4042" y="13917"/>
                    </a:cubicBezTo>
                    <a:lnTo>
                      <a:pt x="2191" y="16661"/>
                    </a:lnTo>
                    <a:cubicBezTo>
                      <a:pt x="2012" y="16925"/>
                      <a:pt x="2051" y="17324"/>
                      <a:pt x="2276" y="17549"/>
                    </a:cubicBezTo>
                    <a:lnTo>
                      <a:pt x="4051" y="19324"/>
                    </a:lnTo>
                    <a:cubicBezTo>
                      <a:pt x="4276" y="19549"/>
                      <a:pt x="4676" y="19589"/>
                      <a:pt x="4939" y="19410"/>
                    </a:cubicBezTo>
                    <a:lnTo>
                      <a:pt x="7682" y="17559"/>
                    </a:lnTo>
                    <a:cubicBezTo>
                      <a:pt x="7946" y="17381"/>
                      <a:pt x="8209" y="17492"/>
                      <a:pt x="8267" y="17804"/>
                    </a:cubicBezTo>
                    <a:lnTo>
                      <a:pt x="8861" y="21031"/>
                    </a:lnTo>
                    <a:cubicBezTo>
                      <a:pt x="8919" y="21345"/>
                      <a:pt x="9226" y="21600"/>
                      <a:pt x="9545" y="21600"/>
                    </a:cubicBezTo>
                    <a:lnTo>
                      <a:pt x="12056" y="21600"/>
                    </a:lnTo>
                    <a:cubicBezTo>
                      <a:pt x="12374" y="21600"/>
                      <a:pt x="12681" y="21345"/>
                      <a:pt x="12739" y="21031"/>
                    </a:cubicBezTo>
                    <a:lnTo>
                      <a:pt x="13333" y="17804"/>
                    </a:lnTo>
                    <a:cubicBezTo>
                      <a:pt x="13390" y="17492"/>
                      <a:pt x="13653" y="17382"/>
                      <a:pt x="13918" y="17559"/>
                    </a:cubicBezTo>
                    <a:lnTo>
                      <a:pt x="16661" y="19410"/>
                    </a:lnTo>
                    <a:cubicBezTo>
                      <a:pt x="16924" y="19589"/>
                      <a:pt x="17324" y="19549"/>
                      <a:pt x="17549" y="19324"/>
                    </a:cubicBezTo>
                    <a:lnTo>
                      <a:pt x="19324" y="17551"/>
                    </a:lnTo>
                    <a:cubicBezTo>
                      <a:pt x="19549" y="17324"/>
                      <a:pt x="19588" y="16925"/>
                      <a:pt x="19409" y="16661"/>
                    </a:cubicBezTo>
                    <a:lnTo>
                      <a:pt x="17559" y="13917"/>
                    </a:lnTo>
                    <a:cubicBezTo>
                      <a:pt x="17380" y="13654"/>
                      <a:pt x="17491" y="13391"/>
                      <a:pt x="17804" y="13333"/>
                    </a:cubicBezTo>
                    <a:lnTo>
                      <a:pt x="21031" y="12739"/>
                    </a:lnTo>
                    <a:cubicBezTo>
                      <a:pt x="21344" y="12681"/>
                      <a:pt x="21600" y="12374"/>
                      <a:pt x="21600" y="12055"/>
                    </a:cubicBezTo>
                    <a:lnTo>
                      <a:pt x="21600" y="9545"/>
                    </a:lnTo>
                    <a:cubicBezTo>
                      <a:pt x="21600" y="9227"/>
                      <a:pt x="21344" y="8919"/>
                      <a:pt x="21031" y="8861"/>
                    </a:cubicBezTo>
                    <a:close/>
                    <a:moveTo>
                      <a:pt x="10826" y="14160"/>
                    </a:moveTo>
                    <a:cubicBezTo>
                      <a:pt x="8974" y="14160"/>
                      <a:pt x="7473" y="12659"/>
                      <a:pt x="7473" y="10807"/>
                    </a:cubicBezTo>
                    <a:cubicBezTo>
                      <a:pt x="7473" y="8956"/>
                      <a:pt x="8974" y="7456"/>
                      <a:pt x="10826" y="7456"/>
                    </a:cubicBezTo>
                    <a:cubicBezTo>
                      <a:pt x="12677" y="7456"/>
                      <a:pt x="14178" y="8956"/>
                      <a:pt x="14178" y="10807"/>
                    </a:cubicBezTo>
                    <a:cubicBezTo>
                      <a:pt x="14178" y="12659"/>
                      <a:pt x="12677" y="14160"/>
                      <a:pt x="10826" y="14160"/>
                    </a:cubicBezTo>
                    <a:close/>
                    <a:moveTo>
                      <a:pt x="10826" y="14160"/>
                    </a:moveTo>
                  </a:path>
                </a:pathLst>
              </a:custGeom>
              <a:grpFill/>
              <a:ln>
                <a:noFill/>
              </a:ln>
            </p:spPr>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Freeform: Shape 47"/>
              <p:cNvSpPr/>
              <p:nvPr/>
            </p:nvSpPr>
            <p:spPr bwMode="auto">
              <a:xfrm>
                <a:off x="0" y="143"/>
                <a:ext cx="431" cy="43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1032" y="8862"/>
                    </a:moveTo>
                    <a:lnTo>
                      <a:pt x="17805" y="8267"/>
                    </a:lnTo>
                    <a:cubicBezTo>
                      <a:pt x="17492" y="8210"/>
                      <a:pt x="17382" y="7947"/>
                      <a:pt x="17560" y="7684"/>
                    </a:cubicBezTo>
                    <a:lnTo>
                      <a:pt x="19410" y="4940"/>
                    </a:lnTo>
                    <a:cubicBezTo>
                      <a:pt x="19588" y="4676"/>
                      <a:pt x="19550" y="4276"/>
                      <a:pt x="19324" y="4051"/>
                    </a:cubicBezTo>
                    <a:lnTo>
                      <a:pt x="17549" y="2276"/>
                    </a:lnTo>
                    <a:cubicBezTo>
                      <a:pt x="17324" y="2051"/>
                      <a:pt x="16924" y="2013"/>
                      <a:pt x="16661" y="2191"/>
                    </a:cubicBezTo>
                    <a:lnTo>
                      <a:pt x="13917" y="4041"/>
                    </a:lnTo>
                    <a:cubicBezTo>
                      <a:pt x="13653" y="4219"/>
                      <a:pt x="13390" y="4108"/>
                      <a:pt x="13332" y="3796"/>
                    </a:cubicBezTo>
                    <a:lnTo>
                      <a:pt x="12739" y="569"/>
                    </a:lnTo>
                    <a:cubicBezTo>
                      <a:pt x="12681" y="256"/>
                      <a:pt x="12374" y="0"/>
                      <a:pt x="12055" y="0"/>
                    </a:cubicBezTo>
                    <a:lnTo>
                      <a:pt x="9545" y="0"/>
                    </a:lnTo>
                    <a:cubicBezTo>
                      <a:pt x="9226" y="0"/>
                      <a:pt x="8919" y="256"/>
                      <a:pt x="8861" y="569"/>
                    </a:cubicBezTo>
                    <a:lnTo>
                      <a:pt x="8268" y="3796"/>
                    </a:lnTo>
                    <a:cubicBezTo>
                      <a:pt x="8210" y="4108"/>
                      <a:pt x="7947" y="4219"/>
                      <a:pt x="7683" y="4041"/>
                    </a:cubicBezTo>
                    <a:lnTo>
                      <a:pt x="4940" y="2191"/>
                    </a:lnTo>
                    <a:cubicBezTo>
                      <a:pt x="4676" y="2013"/>
                      <a:pt x="4276" y="2051"/>
                      <a:pt x="4051" y="2276"/>
                    </a:cubicBezTo>
                    <a:lnTo>
                      <a:pt x="2276" y="4051"/>
                    </a:lnTo>
                    <a:cubicBezTo>
                      <a:pt x="2051" y="4276"/>
                      <a:pt x="2012" y="4677"/>
                      <a:pt x="2190" y="4940"/>
                    </a:cubicBezTo>
                    <a:lnTo>
                      <a:pt x="4040" y="7684"/>
                    </a:lnTo>
                    <a:cubicBezTo>
                      <a:pt x="4218" y="7947"/>
                      <a:pt x="4108" y="8210"/>
                      <a:pt x="3795" y="8267"/>
                    </a:cubicBezTo>
                    <a:lnTo>
                      <a:pt x="568" y="8862"/>
                    </a:lnTo>
                    <a:cubicBezTo>
                      <a:pt x="256" y="8920"/>
                      <a:pt x="0" y="9227"/>
                      <a:pt x="0" y="9545"/>
                    </a:cubicBezTo>
                    <a:lnTo>
                      <a:pt x="0" y="12055"/>
                    </a:lnTo>
                    <a:cubicBezTo>
                      <a:pt x="0" y="12374"/>
                      <a:pt x="256" y="12681"/>
                      <a:pt x="568" y="12738"/>
                    </a:cubicBezTo>
                    <a:lnTo>
                      <a:pt x="3796" y="13333"/>
                    </a:lnTo>
                    <a:cubicBezTo>
                      <a:pt x="4108" y="13391"/>
                      <a:pt x="4219" y="13654"/>
                      <a:pt x="4041" y="13917"/>
                    </a:cubicBezTo>
                    <a:lnTo>
                      <a:pt x="2190" y="16661"/>
                    </a:lnTo>
                    <a:cubicBezTo>
                      <a:pt x="2012" y="16924"/>
                      <a:pt x="2050" y="17324"/>
                      <a:pt x="2276" y="17549"/>
                    </a:cubicBezTo>
                    <a:lnTo>
                      <a:pt x="4051" y="19324"/>
                    </a:lnTo>
                    <a:cubicBezTo>
                      <a:pt x="4276" y="19549"/>
                      <a:pt x="4676" y="19588"/>
                      <a:pt x="4940" y="19410"/>
                    </a:cubicBezTo>
                    <a:lnTo>
                      <a:pt x="7683" y="17560"/>
                    </a:lnTo>
                    <a:cubicBezTo>
                      <a:pt x="7947" y="17382"/>
                      <a:pt x="8210" y="17493"/>
                      <a:pt x="8268" y="17805"/>
                    </a:cubicBezTo>
                    <a:lnTo>
                      <a:pt x="8861" y="21031"/>
                    </a:lnTo>
                    <a:cubicBezTo>
                      <a:pt x="8919" y="21344"/>
                      <a:pt x="9226" y="21600"/>
                      <a:pt x="9545" y="21600"/>
                    </a:cubicBezTo>
                    <a:lnTo>
                      <a:pt x="12055" y="21600"/>
                    </a:lnTo>
                    <a:cubicBezTo>
                      <a:pt x="12374" y="21600"/>
                      <a:pt x="12681" y="21344"/>
                      <a:pt x="12739" y="21031"/>
                    </a:cubicBezTo>
                    <a:lnTo>
                      <a:pt x="13332" y="17805"/>
                    </a:lnTo>
                    <a:cubicBezTo>
                      <a:pt x="13390" y="17492"/>
                      <a:pt x="13653" y="17381"/>
                      <a:pt x="13917" y="17560"/>
                    </a:cubicBezTo>
                    <a:lnTo>
                      <a:pt x="16661" y="19410"/>
                    </a:lnTo>
                    <a:cubicBezTo>
                      <a:pt x="16924" y="19588"/>
                      <a:pt x="17324" y="19550"/>
                      <a:pt x="17549" y="19324"/>
                    </a:cubicBezTo>
                    <a:lnTo>
                      <a:pt x="19324" y="17550"/>
                    </a:lnTo>
                    <a:cubicBezTo>
                      <a:pt x="19549" y="17324"/>
                      <a:pt x="19588" y="16924"/>
                      <a:pt x="19410" y="16661"/>
                    </a:cubicBezTo>
                    <a:lnTo>
                      <a:pt x="17559" y="13917"/>
                    </a:lnTo>
                    <a:cubicBezTo>
                      <a:pt x="17381" y="13654"/>
                      <a:pt x="17492" y="13391"/>
                      <a:pt x="17804" y="13333"/>
                    </a:cubicBezTo>
                    <a:lnTo>
                      <a:pt x="21032" y="12738"/>
                    </a:lnTo>
                    <a:cubicBezTo>
                      <a:pt x="21344" y="12681"/>
                      <a:pt x="21600" y="12374"/>
                      <a:pt x="21600" y="12055"/>
                    </a:cubicBezTo>
                    <a:lnTo>
                      <a:pt x="21600" y="9545"/>
                    </a:lnTo>
                    <a:cubicBezTo>
                      <a:pt x="21600" y="9227"/>
                      <a:pt x="21344" y="8920"/>
                      <a:pt x="21032" y="8862"/>
                    </a:cubicBezTo>
                    <a:close/>
                    <a:moveTo>
                      <a:pt x="10799" y="14712"/>
                    </a:moveTo>
                    <a:cubicBezTo>
                      <a:pt x="8643" y="14712"/>
                      <a:pt x="6896" y="12964"/>
                      <a:pt x="6896" y="10809"/>
                    </a:cubicBezTo>
                    <a:cubicBezTo>
                      <a:pt x="6896" y="8654"/>
                      <a:pt x="8643" y="6907"/>
                      <a:pt x="10799" y="6907"/>
                    </a:cubicBezTo>
                    <a:cubicBezTo>
                      <a:pt x="12954" y="6907"/>
                      <a:pt x="14701" y="8654"/>
                      <a:pt x="14701" y="10809"/>
                    </a:cubicBezTo>
                    <a:cubicBezTo>
                      <a:pt x="14701" y="12964"/>
                      <a:pt x="12954" y="14712"/>
                      <a:pt x="10799" y="14712"/>
                    </a:cubicBezTo>
                    <a:close/>
                    <a:moveTo>
                      <a:pt x="10799" y="14712"/>
                    </a:moveTo>
                  </a:path>
                </a:pathLst>
              </a:custGeom>
              <a:grpFill/>
              <a:ln>
                <a:noFill/>
              </a:ln>
            </p:spPr>
            <p:txBody>
              <a:bodyPr anchor="ctr"/>
              <a:p>
                <a:pPr algn="ctr"/>
                <a:endParaRPr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1" name="Rectangle 21"/>
            <p:cNvSpPr/>
            <p:nvPr/>
          </p:nvSpPr>
          <p:spPr>
            <a:xfrm>
              <a:off x="3776278" y="1596170"/>
              <a:ext cx="4132958" cy="884873"/>
            </a:xfrm>
            <a:prstGeom prst="rect">
              <a:avLst/>
            </a:prstGeom>
          </p:spPr>
          <p:txBody>
            <a:bodyPr wrap="square" lIns="192000" tIns="0" rIns="192000" bIns="0" anchor="ctr" anchorCtr="0">
              <a:spAutoFit/>
            </a:bodyPr>
            <a:p>
              <a:pPr lvl="0">
                <a:lnSpc>
                  <a:spcPct val="120000"/>
                </a:lnSpc>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指创业者独立创办自己的企业。其特点在于产权是创业者个人独有的，企业由创业者自由掌控，决策迅速，但它需要创业者独自承担风险，创业资源准备也比较困难，还受个人才能的限制。</a:t>
              </a:r>
              <a:endPar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66" name="文本框 17"/>
          <p:cNvSpPr txBox="1"/>
          <p:nvPr/>
        </p:nvSpPr>
        <p:spPr>
          <a:xfrm>
            <a:off x="1088390" y="381635"/>
            <a:ext cx="781875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根据创业者数量，可分为独立创业与合伙创业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839417" y="1554557"/>
            <a:ext cx="5220591" cy="4153703"/>
            <a:chOff x="90140" y="1194594"/>
            <a:chExt cx="5707063" cy="4468813"/>
          </a:xfrm>
        </p:grpSpPr>
        <p:sp>
          <p:nvSpPr>
            <p:cNvPr id="17" name="任意多边形: 形状 16"/>
            <p:cNvSpPr/>
            <p:nvPr/>
          </p:nvSpPr>
          <p:spPr bwMode="auto">
            <a:xfrm>
              <a:off x="1879253" y="4277519"/>
              <a:ext cx="277813" cy="422275"/>
            </a:xfrm>
            <a:custGeom>
              <a:avLst/>
              <a:gdLst>
                <a:gd name="T0" fmla="*/ 58 w 175"/>
                <a:gd name="T1" fmla="*/ 0 h 266"/>
                <a:gd name="T2" fmla="*/ 61 w 175"/>
                <a:gd name="T3" fmla="*/ 2 h 266"/>
                <a:gd name="T4" fmla="*/ 66 w 175"/>
                <a:gd name="T5" fmla="*/ 3 h 266"/>
                <a:gd name="T6" fmla="*/ 74 w 175"/>
                <a:gd name="T7" fmla="*/ 7 h 266"/>
                <a:gd name="T8" fmla="*/ 84 w 175"/>
                <a:gd name="T9" fmla="*/ 12 h 266"/>
                <a:gd name="T10" fmla="*/ 96 w 175"/>
                <a:gd name="T11" fmla="*/ 18 h 266"/>
                <a:gd name="T12" fmla="*/ 109 w 175"/>
                <a:gd name="T13" fmla="*/ 28 h 266"/>
                <a:gd name="T14" fmla="*/ 122 w 175"/>
                <a:gd name="T15" fmla="*/ 38 h 266"/>
                <a:gd name="T16" fmla="*/ 135 w 175"/>
                <a:gd name="T17" fmla="*/ 51 h 266"/>
                <a:gd name="T18" fmla="*/ 148 w 175"/>
                <a:gd name="T19" fmla="*/ 65 h 266"/>
                <a:gd name="T20" fmla="*/ 158 w 175"/>
                <a:gd name="T21" fmla="*/ 82 h 266"/>
                <a:gd name="T22" fmla="*/ 167 w 175"/>
                <a:gd name="T23" fmla="*/ 100 h 266"/>
                <a:gd name="T24" fmla="*/ 173 w 175"/>
                <a:gd name="T25" fmla="*/ 121 h 266"/>
                <a:gd name="T26" fmla="*/ 175 w 175"/>
                <a:gd name="T27" fmla="*/ 146 h 266"/>
                <a:gd name="T28" fmla="*/ 174 w 175"/>
                <a:gd name="T29" fmla="*/ 172 h 266"/>
                <a:gd name="T30" fmla="*/ 167 w 175"/>
                <a:gd name="T31" fmla="*/ 200 h 266"/>
                <a:gd name="T32" fmla="*/ 157 w 175"/>
                <a:gd name="T33" fmla="*/ 233 h 266"/>
                <a:gd name="T34" fmla="*/ 140 w 175"/>
                <a:gd name="T35" fmla="*/ 266 h 266"/>
                <a:gd name="T36" fmla="*/ 137 w 175"/>
                <a:gd name="T37" fmla="*/ 266 h 266"/>
                <a:gd name="T38" fmla="*/ 131 w 175"/>
                <a:gd name="T39" fmla="*/ 264 h 266"/>
                <a:gd name="T40" fmla="*/ 122 w 175"/>
                <a:gd name="T41" fmla="*/ 260 h 266"/>
                <a:gd name="T42" fmla="*/ 110 w 175"/>
                <a:gd name="T43" fmla="*/ 255 h 266"/>
                <a:gd name="T44" fmla="*/ 96 w 175"/>
                <a:gd name="T45" fmla="*/ 247 h 266"/>
                <a:gd name="T46" fmla="*/ 80 w 175"/>
                <a:gd name="T47" fmla="*/ 238 h 266"/>
                <a:gd name="T48" fmla="*/ 65 w 175"/>
                <a:gd name="T49" fmla="*/ 226 h 266"/>
                <a:gd name="T50" fmla="*/ 49 w 175"/>
                <a:gd name="T51" fmla="*/ 214 h 266"/>
                <a:gd name="T52" fmla="*/ 35 w 175"/>
                <a:gd name="T53" fmla="*/ 199 h 266"/>
                <a:gd name="T54" fmla="*/ 22 w 175"/>
                <a:gd name="T55" fmla="*/ 183 h 266"/>
                <a:gd name="T56" fmla="*/ 11 w 175"/>
                <a:gd name="T57" fmla="*/ 164 h 266"/>
                <a:gd name="T58" fmla="*/ 4 w 175"/>
                <a:gd name="T59" fmla="*/ 144 h 266"/>
                <a:gd name="T60" fmla="*/ 0 w 175"/>
                <a:gd name="T61" fmla="*/ 121 h 266"/>
                <a:gd name="T62" fmla="*/ 0 w 175"/>
                <a:gd name="T63" fmla="*/ 96 h 266"/>
                <a:gd name="T64" fmla="*/ 6 w 175"/>
                <a:gd name="T65" fmla="*/ 70 h 266"/>
                <a:gd name="T66" fmla="*/ 18 w 175"/>
                <a:gd name="T67" fmla="*/ 41 h 266"/>
                <a:gd name="T68" fmla="*/ 36 w 175"/>
                <a:gd name="T69" fmla="*/ 9 h 266"/>
                <a:gd name="T70" fmla="*/ 35 w 175"/>
                <a:gd name="T71" fmla="*/ 13 h 266"/>
                <a:gd name="T72" fmla="*/ 32 w 175"/>
                <a:gd name="T73" fmla="*/ 21 h 266"/>
                <a:gd name="T74" fmla="*/ 30 w 175"/>
                <a:gd name="T75" fmla="*/ 33 h 266"/>
                <a:gd name="T76" fmla="*/ 26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50 h 266"/>
                <a:gd name="T90" fmla="*/ 46 w 175"/>
                <a:gd name="T91" fmla="*/ 142 h 266"/>
                <a:gd name="T92" fmla="*/ 43 w 175"/>
                <a:gd name="T93" fmla="*/ 127 h 266"/>
                <a:gd name="T94" fmla="*/ 40 w 175"/>
                <a:gd name="T95" fmla="*/ 109 h 266"/>
                <a:gd name="T96" fmla="*/ 37 w 175"/>
                <a:gd name="T97" fmla="*/ 89 h 266"/>
                <a:gd name="T98" fmla="*/ 37 w 175"/>
                <a:gd name="T99" fmla="*/ 66 h 266"/>
                <a:gd name="T100" fmla="*/ 40 w 175"/>
                <a:gd name="T101" fmla="*/ 44 h 266"/>
                <a:gd name="T102" fmla="*/ 46 w 175"/>
                <a:gd name="T103" fmla="*/ 22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2"/>
                  </a:lnTo>
                  <a:lnTo>
                    <a:pt x="66" y="3"/>
                  </a:lnTo>
                  <a:lnTo>
                    <a:pt x="74" y="7"/>
                  </a:lnTo>
                  <a:lnTo>
                    <a:pt x="84" y="12"/>
                  </a:lnTo>
                  <a:lnTo>
                    <a:pt x="96" y="18"/>
                  </a:lnTo>
                  <a:lnTo>
                    <a:pt x="109" y="28"/>
                  </a:lnTo>
                  <a:lnTo>
                    <a:pt x="122" y="38"/>
                  </a:lnTo>
                  <a:lnTo>
                    <a:pt x="135" y="51"/>
                  </a:lnTo>
                  <a:lnTo>
                    <a:pt x="148" y="65"/>
                  </a:lnTo>
                  <a:lnTo>
                    <a:pt x="158" y="82"/>
                  </a:lnTo>
                  <a:lnTo>
                    <a:pt x="167" y="100"/>
                  </a:lnTo>
                  <a:lnTo>
                    <a:pt x="173" y="121"/>
                  </a:lnTo>
                  <a:lnTo>
                    <a:pt x="175" y="146"/>
                  </a:lnTo>
                  <a:lnTo>
                    <a:pt x="174" y="172"/>
                  </a:lnTo>
                  <a:lnTo>
                    <a:pt x="167" y="200"/>
                  </a:lnTo>
                  <a:lnTo>
                    <a:pt x="157" y="233"/>
                  </a:lnTo>
                  <a:lnTo>
                    <a:pt x="140" y="266"/>
                  </a:lnTo>
                  <a:lnTo>
                    <a:pt x="137" y="266"/>
                  </a:lnTo>
                  <a:lnTo>
                    <a:pt x="131" y="264"/>
                  </a:lnTo>
                  <a:lnTo>
                    <a:pt x="122" y="260"/>
                  </a:lnTo>
                  <a:lnTo>
                    <a:pt x="110" y="255"/>
                  </a:lnTo>
                  <a:lnTo>
                    <a:pt x="96" y="247"/>
                  </a:lnTo>
                  <a:lnTo>
                    <a:pt x="80" y="238"/>
                  </a:lnTo>
                  <a:lnTo>
                    <a:pt x="65" y="226"/>
                  </a:lnTo>
                  <a:lnTo>
                    <a:pt x="49" y="214"/>
                  </a:lnTo>
                  <a:lnTo>
                    <a:pt x="35" y="199"/>
                  </a:lnTo>
                  <a:lnTo>
                    <a:pt x="22" y="183"/>
                  </a:lnTo>
                  <a:lnTo>
                    <a:pt x="11" y="164"/>
                  </a:lnTo>
                  <a:lnTo>
                    <a:pt x="4" y="144"/>
                  </a:lnTo>
                  <a:lnTo>
                    <a:pt x="0" y="121"/>
                  </a:lnTo>
                  <a:lnTo>
                    <a:pt x="0" y="96"/>
                  </a:lnTo>
                  <a:lnTo>
                    <a:pt x="6" y="70"/>
                  </a:lnTo>
                  <a:lnTo>
                    <a:pt x="18" y="41"/>
                  </a:lnTo>
                  <a:lnTo>
                    <a:pt x="36" y="9"/>
                  </a:lnTo>
                  <a:lnTo>
                    <a:pt x="35" y="13"/>
                  </a:lnTo>
                  <a:lnTo>
                    <a:pt x="32" y="21"/>
                  </a:lnTo>
                  <a:lnTo>
                    <a:pt x="30" y="33"/>
                  </a:lnTo>
                  <a:lnTo>
                    <a:pt x="26" y="48"/>
                  </a:lnTo>
                  <a:lnTo>
                    <a:pt x="24" y="66"/>
                  </a:lnTo>
                  <a:lnTo>
                    <a:pt x="26" y="87"/>
                  </a:lnTo>
                  <a:lnTo>
                    <a:pt x="30" y="109"/>
                  </a:lnTo>
                  <a:lnTo>
                    <a:pt x="37" y="131"/>
                  </a:lnTo>
                  <a:lnTo>
                    <a:pt x="50" y="153"/>
                  </a:lnTo>
                  <a:lnTo>
                    <a:pt x="49" y="150"/>
                  </a:lnTo>
                  <a:lnTo>
                    <a:pt x="46" y="142"/>
                  </a:lnTo>
                  <a:lnTo>
                    <a:pt x="43" y="127"/>
                  </a:lnTo>
                  <a:lnTo>
                    <a:pt x="40" y="109"/>
                  </a:lnTo>
                  <a:lnTo>
                    <a:pt x="37" y="89"/>
                  </a:lnTo>
                  <a:lnTo>
                    <a:pt x="37" y="66"/>
                  </a:lnTo>
                  <a:lnTo>
                    <a:pt x="40" y="44"/>
                  </a:lnTo>
                  <a:lnTo>
                    <a:pt x="46" y="22"/>
                  </a:lnTo>
                  <a:lnTo>
                    <a:pt x="58"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8" name="任意多边形: 形状 17"/>
            <p:cNvSpPr/>
            <p:nvPr/>
          </p:nvSpPr>
          <p:spPr bwMode="auto">
            <a:xfrm>
              <a:off x="1469678" y="4490244"/>
              <a:ext cx="279400" cy="422275"/>
            </a:xfrm>
            <a:custGeom>
              <a:avLst/>
              <a:gdLst>
                <a:gd name="T0" fmla="*/ 60 w 176"/>
                <a:gd name="T1" fmla="*/ 0 h 266"/>
                <a:gd name="T2" fmla="*/ 61 w 176"/>
                <a:gd name="T3" fmla="*/ 0 h 266"/>
                <a:gd name="T4" fmla="*/ 67 w 176"/>
                <a:gd name="T5" fmla="*/ 3 h 266"/>
                <a:gd name="T6" fmla="*/ 74 w 176"/>
                <a:gd name="T7" fmla="*/ 6 h 266"/>
                <a:gd name="T8" fmla="*/ 85 w 176"/>
                <a:gd name="T9" fmla="*/ 12 h 266"/>
                <a:gd name="T10" fmla="*/ 98 w 176"/>
                <a:gd name="T11" fmla="*/ 18 h 266"/>
                <a:gd name="T12" fmla="*/ 110 w 176"/>
                <a:gd name="T13" fmla="*/ 26 h 266"/>
                <a:gd name="T14" fmla="*/ 124 w 176"/>
                <a:gd name="T15" fmla="*/ 36 h 266"/>
                <a:gd name="T16" fmla="*/ 137 w 176"/>
                <a:gd name="T17" fmla="*/ 49 h 266"/>
                <a:gd name="T18" fmla="*/ 149 w 176"/>
                <a:gd name="T19" fmla="*/ 64 h 266"/>
                <a:gd name="T20" fmla="*/ 159 w 176"/>
                <a:gd name="T21" fmla="*/ 80 h 266"/>
                <a:gd name="T22" fmla="*/ 168 w 176"/>
                <a:gd name="T23" fmla="*/ 100 h 266"/>
                <a:gd name="T24" fmla="*/ 173 w 176"/>
                <a:gd name="T25" fmla="*/ 121 h 266"/>
                <a:gd name="T26" fmla="*/ 176 w 176"/>
                <a:gd name="T27" fmla="*/ 144 h 266"/>
                <a:gd name="T28" fmla="*/ 175 w 176"/>
                <a:gd name="T29" fmla="*/ 171 h 266"/>
                <a:gd name="T30" fmla="*/ 169 w 176"/>
                <a:gd name="T31" fmla="*/ 200 h 266"/>
                <a:gd name="T32" fmla="*/ 158 w 176"/>
                <a:gd name="T33" fmla="*/ 231 h 266"/>
                <a:gd name="T34" fmla="*/ 141 w 176"/>
                <a:gd name="T35" fmla="*/ 266 h 266"/>
                <a:gd name="T36" fmla="*/ 139 w 176"/>
                <a:gd name="T37" fmla="*/ 265 h 266"/>
                <a:gd name="T38" fmla="*/ 133 w 176"/>
                <a:gd name="T39" fmla="*/ 264 h 266"/>
                <a:gd name="T40" fmla="*/ 123 w 176"/>
                <a:gd name="T41" fmla="*/ 258 h 266"/>
                <a:gd name="T42" fmla="*/ 111 w 176"/>
                <a:gd name="T43" fmla="*/ 253 h 266"/>
                <a:gd name="T44" fmla="*/ 97 w 176"/>
                <a:gd name="T45" fmla="*/ 245 h 266"/>
                <a:gd name="T46" fmla="*/ 81 w 176"/>
                <a:gd name="T47" fmla="*/ 236 h 266"/>
                <a:gd name="T48" fmla="*/ 65 w 176"/>
                <a:gd name="T49" fmla="*/ 226 h 266"/>
                <a:gd name="T50" fmla="*/ 50 w 176"/>
                <a:gd name="T51" fmla="*/ 213 h 266"/>
                <a:gd name="T52" fmla="*/ 35 w 176"/>
                <a:gd name="T53" fmla="*/ 199 h 266"/>
                <a:gd name="T54" fmla="*/ 22 w 176"/>
                <a:gd name="T55" fmla="*/ 182 h 266"/>
                <a:gd name="T56" fmla="*/ 12 w 176"/>
                <a:gd name="T57" fmla="*/ 164 h 266"/>
                <a:gd name="T58" fmla="*/ 4 w 176"/>
                <a:gd name="T59" fmla="*/ 143 h 266"/>
                <a:gd name="T60" fmla="*/ 0 w 176"/>
                <a:gd name="T61" fmla="*/ 121 h 266"/>
                <a:gd name="T62" fmla="*/ 2 w 176"/>
                <a:gd name="T63" fmla="*/ 96 h 266"/>
                <a:gd name="T64" fmla="*/ 7 w 176"/>
                <a:gd name="T65" fmla="*/ 69 h 266"/>
                <a:gd name="T66" fmla="*/ 19 w 176"/>
                <a:gd name="T67" fmla="*/ 40 h 266"/>
                <a:gd name="T68" fmla="*/ 37 w 176"/>
                <a:gd name="T69" fmla="*/ 9 h 266"/>
                <a:gd name="T70" fmla="*/ 35 w 176"/>
                <a:gd name="T71" fmla="*/ 12 h 266"/>
                <a:gd name="T72" fmla="*/ 33 w 176"/>
                <a:gd name="T73" fmla="*/ 19 h 266"/>
                <a:gd name="T74" fmla="*/ 30 w 176"/>
                <a:gd name="T75" fmla="*/ 32 h 266"/>
                <a:gd name="T76" fmla="*/ 28 w 176"/>
                <a:gd name="T77" fmla="*/ 48 h 266"/>
                <a:gd name="T78" fmla="*/ 25 w 176"/>
                <a:gd name="T79" fmla="*/ 66 h 266"/>
                <a:gd name="T80" fmla="*/ 26 w 176"/>
                <a:gd name="T81" fmla="*/ 87 h 266"/>
                <a:gd name="T82" fmla="*/ 30 w 176"/>
                <a:gd name="T83" fmla="*/ 108 h 266"/>
                <a:gd name="T84" fmla="*/ 38 w 176"/>
                <a:gd name="T85" fmla="*/ 131 h 266"/>
                <a:gd name="T86" fmla="*/ 51 w 176"/>
                <a:gd name="T87" fmla="*/ 152 h 266"/>
                <a:gd name="T88" fmla="*/ 50 w 176"/>
                <a:gd name="T89" fmla="*/ 149 h 266"/>
                <a:gd name="T90" fmla="*/ 47 w 176"/>
                <a:gd name="T91" fmla="*/ 140 h 266"/>
                <a:gd name="T92" fmla="*/ 43 w 176"/>
                <a:gd name="T93" fmla="*/ 126 h 266"/>
                <a:gd name="T94" fmla="*/ 41 w 176"/>
                <a:gd name="T95" fmla="*/ 109 h 266"/>
                <a:gd name="T96" fmla="*/ 38 w 176"/>
                <a:gd name="T97" fmla="*/ 88 h 266"/>
                <a:gd name="T98" fmla="*/ 38 w 176"/>
                <a:gd name="T99" fmla="*/ 66 h 266"/>
                <a:gd name="T100" fmla="*/ 41 w 176"/>
                <a:gd name="T101" fmla="*/ 43 h 266"/>
                <a:gd name="T102" fmla="*/ 48 w 176"/>
                <a:gd name="T103" fmla="*/ 21 h 266"/>
                <a:gd name="T104" fmla="*/ 60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60" y="0"/>
                  </a:moveTo>
                  <a:lnTo>
                    <a:pt x="61" y="0"/>
                  </a:lnTo>
                  <a:lnTo>
                    <a:pt x="67" y="3"/>
                  </a:lnTo>
                  <a:lnTo>
                    <a:pt x="74" y="6"/>
                  </a:lnTo>
                  <a:lnTo>
                    <a:pt x="85" y="12"/>
                  </a:lnTo>
                  <a:lnTo>
                    <a:pt x="98" y="18"/>
                  </a:lnTo>
                  <a:lnTo>
                    <a:pt x="110" y="26"/>
                  </a:lnTo>
                  <a:lnTo>
                    <a:pt x="124" y="36"/>
                  </a:lnTo>
                  <a:lnTo>
                    <a:pt x="137" y="49"/>
                  </a:lnTo>
                  <a:lnTo>
                    <a:pt x="149" y="64"/>
                  </a:lnTo>
                  <a:lnTo>
                    <a:pt x="159" y="80"/>
                  </a:lnTo>
                  <a:lnTo>
                    <a:pt x="168" y="100"/>
                  </a:lnTo>
                  <a:lnTo>
                    <a:pt x="173" y="121"/>
                  </a:lnTo>
                  <a:lnTo>
                    <a:pt x="176" y="144"/>
                  </a:lnTo>
                  <a:lnTo>
                    <a:pt x="175" y="171"/>
                  </a:lnTo>
                  <a:lnTo>
                    <a:pt x="169" y="200"/>
                  </a:lnTo>
                  <a:lnTo>
                    <a:pt x="158" y="231"/>
                  </a:lnTo>
                  <a:lnTo>
                    <a:pt x="141" y="266"/>
                  </a:lnTo>
                  <a:lnTo>
                    <a:pt x="139" y="265"/>
                  </a:lnTo>
                  <a:lnTo>
                    <a:pt x="133" y="264"/>
                  </a:lnTo>
                  <a:lnTo>
                    <a:pt x="123" y="258"/>
                  </a:lnTo>
                  <a:lnTo>
                    <a:pt x="111" y="253"/>
                  </a:lnTo>
                  <a:lnTo>
                    <a:pt x="97" y="245"/>
                  </a:lnTo>
                  <a:lnTo>
                    <a:pt x="81" y="236"/>
                  </a:lnTo>
                  <a:lnTo>
                    <a:pt x="65" y="226"/>
                  </a:lnTo>
                  <a:lnTo>
                    <a:pt x="50" y="213"/>
                  </a:lnTo>
                  <a:lnTo>
                    <a:pt x="35" y="199"/>
                  </a:lnTo>
                  <a:lnTo>
                    <a:pt x="22" y="182"/>
                  </a:lnTo>
                  <a:lnTo>
                    <a:pt x="12" y="164"/>
                  </a:lnTo>
                  <a:lnTo>
                    <a:pt x="4" y="143"/>
                  </a:lnTo>
                  <a:lnTo>
                    <a:pt x="0" y="121"/>
                  </a:lnTo>
                  <a:lnTo>
                    <a:pt x="2" y="96"/>
                  </a:lnTo>
                  <a:lnTo>
                    <a:pt x="7" y="69"/>
                  </a:lnTo>
                  <a:lnTo>
                    <a:pt x="19" y="40"/>
                  </a:lnTo>
                  <a:lnTo>
                    <a:pt x="37" y="9"/>
                  </a:lnTo>
                  <a:lnTo>
                    <a:pt x="35" y="12"/>
                  </a:lnTo>
                  <a:lnTo>
                    <a:pt x="33" y="19"/>
                  </a:lnTo>
                  <a:lnTo>
                    <a:pt x="30" y="32"/>
                  </a:lnTo>
                  <a:lnTo>
                    <a:pt x="28" y="48"/>
                  </a:lnTo>
                  <a:lnTo>
                    <a:pt x="25" y="66"/>
                  </a:lnTo>
                  <a:lnTo>
                    <a:pt x="26" y="87"/>
                  </a:lnTo>
                  <a:lnTo>
                    <a:pt x="30" y="108"/>
                  </a:lnTo>
                  <a:lnTo>
                    <a:pt x="38" y="131"/>
                  </a:lnTo>
                  <a:lnTo>
                    <a:pt x="51" y="152"/>
                  </a:lnTo>
                  <a:lnTo>
                    <a:pt x="50" y="149"/>
                  </a:lnTo>
                  <a:lnTo>
                    <a:pt x="47" y="140"/>
                  </a:lnTo>
                  <a:lnTo>
                    <a:pt x="43" y="126"/>
                  </a:lnTo>
                  <a:lnTo>
                    <a:pt x="41" y="109"/>
                  </a:lnTo>
                  <a:lnTo>
                    <a:pt x="38" y="88"/>
                  </a:lnTo>
                  <a:lnTo>
                    <a:pt x="38" y="66"/>
                  </a:lnTo>
                  <a:lnTo>
                    <a:pt x="41" y="43"/>
                  </a:lnTo>
                  <a:lnTo>
                    <a:pt x="48" y="21"/>
                  </a:lnTo>
                  <a:lnTo>
                    <a:pt x="60"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任意多边形: 形状 18"/>
            <p:cNvSpPr/>
            <p:nvPr/>
          </p:nvSpPr>
          <p:spPr bwMode="auto">
            <a:xfrm>
              <a:off x="783878" y="4561681"/>
              <a:ext cx="279400" cy="404813"/>
            </a:xfrm>
            <a:custGeom>
              <a:avLst/>
              <a:gdLst>
                <a:gd name="T0" fmla="*/ 133 w 176"/>
                <a:gd name="T1" fmla="*/ 0 h 255"/>
                <a:gd name="T2" fmla="*/ 131 w 176"/>
                <a:gd name="T3" fmla="*/ 2 h 255"/>
                <a:gd name="T4" fmla="*/ 124 w 176"/>
                <a:gd name="T5" fmla="*/ 4 h 255"/>
                <a:gd name="T6" fmla="*/ 113 w 176"/>
                <a:gd name="T7" fmla="*/ 11 h 255"/>
                <a:gd name="T8" fmla="*/ 100 w 176"/>
                <a:gd name="T9" fmla="*/ 20 h 255"/>
                <a:gd name="T10" fmla="*/ 85 w 176"/>
                <a:gd name="T11" fmla="*/ 32 h 255"/>
                <a:gd name="T12" fmla="*/ 72 w 176"/>
                <a:gd name="T13" fmla="*/ 47 h 255"/>
                <a:gd name="T14" fmla="*/ 59 w 176"/>
                <a:gd name="T15" fmla="*/ 65 h 255"/>
                <a:gd name="T16" fmla="*/ 49 w 176"/>
                <a:gd name="T17" fmla="*/ 86 h 255"/>
                <a:gd name="T18" fmla="*/ 42 w 176"/>
                <a:gd name="T19" fmla="*/ 111 h 255"/>
                <a:gd name="T20" fmla="*/ 44 w 176"/>
                <a:gd name="T21" fmla="*/ 108 h 255"/>
                <a:gd name="T22" fmla="*/ 49 w 176"/>
                <a:gd name="T23" fmla="*/ 100 h 255"/>
                <a:gd name="T24" fmla="*/ 55 w 176"/>
                <a:gd name="T25" fmla="*/ 87 h 255"/>
                <a:gd name="T26" fmla="*/ 66 w 176"/>
                <a:gd name="T27" fmla="*/ 73 h 255"/>
                <a:gd name="T28" fmla="*/ 79 w 176"/>
                <a:gd name="T29" fmla="*/ 58 h 255"/>
                <a:gd name="T30" fmla="*/ 94 w 176"/>
                <a:gd name="T31" fmla="*/ 42 h 255"/>
                <a:gd name="T32" fmla="*/ 113 w 176"/>
                <a:gd name="T33" fmla="*/ 28 h 255"/>
                <a:gd name="T34" fmla="*/ 133 w 176"/>
                <a:gd name="T35" fmla="*/ 16 h 255"/>
                <a:gd name="T36" fmla="*/ 157 w 176"/>
                <a:gd name="T37" fmla="*/ 10 h 255"/>
                <a:gd name="T38" fmla="*/ 158 w 176"/>
                <a:gd name="T39" fmla="*/ 12 h 255"/>
                <a:gd name="T40" fmla="*/ 161 w 176"/>
                <a:gd name="T41" fmla="*/ 17 h 255"/>
                <a:gd name="T42" fmla="*/ 163 w 176"/>
                <a:gd name="T43" fmla="*/ 26 h 255"/>
                <a:gd name="T44" fmla="*/ 167 w 176"/>
                <a:gd name="T45" fmla="*/ 39 h 255"/>
                <a:gd name="T46" fmla="*/ 171 w 176"/>
                <a:gd name="T47" fmla="*/ 54 h 255"/>
                <a:gd name="T48" fmla="*/ 175 w 176"/>
                <a:gd name="T49" fmla="*/ 71 h 255"/>
                <a:gd name="T50" fmla="*/ 176 w 176"/>
                <a:gd name="T51" fmla="*/ 89 h 255"/>
                <a:gd name="T52" fmla="*/ 175 w 176"/>
                <a:gd name="T53" fmla="*/ 108 h 255"/>
                <a:gd name="T54" fmla="*/ 172 w 176"/>
                <a:gd name="T55" fmla="*/ 129 h 255"/>
                <a:gd name="T56" fmla="*/ 166 w 176"/>
                <a:gd name="T57" fmla="*/ 148 h 255"/>
                <a:gd name="T58" fmla="*/ 156 w 176"/>
                <a:gd name="T59" fmla="*/ 169 h 255"/>
                <a:gd name="T60" fmla="*/ 141 w 176"/>
                <a:gd name="T61" fmla="*/ 190 h 255"/>
                <a:gd name="T62" fmla="*/ 122 w 176"/>
                <a:gd name="T63" fmla="*/ 208 h 255"/>
                <a:gd name="T64" fmla="*/ 96 w 176"/>
                <a:gd name="T65" fmla="*/ 226 h 255"/>
                <a:gd name="T66" fmla="*/ 65 w 176"/>
                <a:gd name="T67" fmla="*/ 242 h 255"/>
                <a:gd name="T68" fmla="*/ 26 w 176"/>
                <a:gd name="T69" fmla="*/ 255 h 255"/>
                <a:gd name="T70" fmla="*/ 24 w 176"/>
                <a:gd name="T71" fmla="*/ 254 h 255"/>
                <a:gd name="T72" fmla="*/ 22 w 176"/>
                <a:gd name="T73" fmla="*/ 247 h 255"/>
                <a:gd name="T74" fmla="*/ 18 w 176"/>
                <a:gd name="T75" fmla="*/ 238 h 255"/>
                <a:gd name="T76" fmla="*/ 14 w 176"/>
                <a:gd name="T77" fmla="*/ 225 h 255"/>
                <a:gd name="T78" fmla="*/ 9 w 176"/>
                <a:gd name="T79" fmla="*/ 209 h 255"/>
                <a:gd name="T80" fmla="*/ 5 w 176"/>
                <a:gd name="T81" fmla="*/ 193 h 255"/>
                <a:gd name="T82" fmla="*/ 1 w 176"/>
                <a:gd name="T83" fmla="*/ 173 h 255"/>
                <a:gd name="T84" fmla="*/ 0 w 176"/>
                <a:gd name="T85" fmla="*/ 154 h 255"/>
                <a:gd name="T86" fmla="*/ 0 w 176"/>
                <a:gd name="T87" fmla="*/ 133 h 255"/>
                <a:gd name="T88" fmla="*/ 2 w 176"/>
                <a:gd name="T89" fmla="*/ 112 h 255"/>
                <a:gd name="T90" fmla="*/ 7 w 176"/>
                <a:gd name="T91" fmla="*/ 91 h 255"/>
                <a:gd name="T92" fmla="*/ 16 w 176"/>
                <a:gd name="T93" fmla="*/ 72 h 255"/>
                <a:gd name="T94" fmla="*/ 29 w 176"/>
                <a:gd name="T95" fmla="*/ 52 h 255"/>
                <a:gd name="T96" fmla="*/ 48 w 176"/>
                <a:gd name="T97" fmla="*/ 35 h 255"/>
                <a:gd name="T98" fmla="*/ 71 w 176"/>
                <a:gd name="T99" fmla="*/ 21 h 255"/>
                <a:gd name="T100" fmla="*/ 100 w 176"/>
                <a:gd name="T101" fmla="*/ 10 h 255"/>
                <a:gd name="T102" fmla="*/ 133 w 176"/>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255">
                  <a:moveTo>
                    <a:pt x="133" y="0"/>
                  </a:moveTo>
                  <a:lnTo>
                    <a:pt x="131" y="2"/>
                  </a:lnTo>
                  <a:lnTo>
                    <a:pt x="124" y="4"/>
                  </a:lnTo>
                  <a:lnTo>
                    <a:pt x="113" y="11"/>
                  </a:lnTo>
                  <a:lnTo>
                    <a:pt x="100" y="20"/>
                  </a:lnTo>
                  <a:lnTo>
                    <a:pt x="85" y="32"/>
                  </a:lnTo>
                  <a:lnTo>
                    <a:pt x="72" y="47"/>
                  </a:lnTo>
                  <a:lnTo>
                    <a:pt x="59" y="65"/>
                  </a:lnTo>
                  <a:lnTo>
                    <a:pt x="49" y="86"/>
                  </a:lnTo>
                  <a:lnTo>
                    <a:pt x="42" y="111"/>
                  </a:lnTo>
                  <a:lnTo>
                    <a:pt x="44" y="108"/>
                  </a:lnTo>
                  <a:lnTo>
                    <a:pt x="49" y="100"/>
                  </a:lnTo>
                  <a:lnTo>
                    <a:pt x="55" y="87"/>
                  </a:lnTo>
                  <a:lnTo>
                    <a:pt x="66" y="73"/>
                  </a:lnTo>
                  <a:lnTo>
                    <a:pt x="79" y="58"/>
                  </a:lnTo>
                  <a:lnTo>
                    <a:pt x="94" y="42"/>
                  </a:lnTo>
                  <a:lnTo>
                    <a:pt x="113" y="28"/>
                  </a:lnTo>
                  <a:lnTo>
                    <a:pt x="133" y="16"/>
                  </a:lnTo>
                  <a:lnTo>
                    <a:pt x="157" y="10"/>
                  </a:lnTo>
                  <a:lnTo>
                    <a:pt x="158" y="12"/>
                  </a:lnTo>
                  <a:lnTo>
                    <a:pt x="161" y="17"/>
                  </a:lnTo>
                  <a:lnTo>
                    <a:pt x="163" y="26"/>
                  </a:lnTo>
                  <a:lnTo>
                    <a:pt x="167" y="39"/>
                  </a:lnTo>
                  <a:lnTo>
                    <a:pt x="171" y="54"/>
                  </a:lnTo>
                  <a:lnTo>
                    <a:pt x="175" y="71"/>
                  </a:lnTo>
                  <a:lnTo>
                    <a:pt x="176" y="89"/>
                  </a:lnTo>
                  <a:lnTo>
                    <a:pt x="175" y="108"/>
                  </a:lnTo>
                  <a:lnTo>
                    <a:pt x="172" y="129"/>
                  </a:lnTo>
                  <a:lnTo>
                    <a:pt x="166" y="148"/>
                  </a:lnTo>
                  <a:lnTo>
                    <a:pt x="156" y="169"/>
                  </a:lnTo>
                  <a:lnTo>
                    <a:pt x="141" y="190"/>
                  </a:lnTo>
                  <a:lnTo>
                    <a:pt x="122" y="208"/>
                  </a:lnTo>
                  <a:lnTo>
                    <a:pt x="96" y="226"/>
                  </a:lnTo>
                  <a:lnTo>
                    <a:pt x="65" y="242"/>
                  </a:lnTo>
                  <a:lnTo>
                    <a:pt x="26" y="255"/>
                  </a:lnTo>
                  <a:lnTo>
                    <a:pt x="24" y="254"/>
                  </a:lnTo>
                  <a:lnTo>
                    <a:pt x="22" y="247"/>
                  </a:lnTo>
                  <a:lnTo>
                    <a:pt x="18" y="238"/>
                  </a:lnTo>
                  <a:lnTo>
                    <a:pt x="14" y="225"/>
                  </a:lnTo>
                  <a:lnTo>
                    <a:pt x="9" y="209"/>
                  </a:lnTo>
                  <a:lnTo>
                    <a:pt x="5" y="193"/>
                  </a:lnTo>
                  <a:lnTo>
                    <a:pt x="1" y="173"/>
                  </a:lnTo>
                  <a:lnTo>
                    <a:pt x="0" y="154"/>
                  </a:lnTo>
                  <a:lnTo>
                    <a:pt x="0" y="133"/>
                  </a:lnTo>
                  <a:lnTo>
                    <a:pt x="2" y="112"/>
                  </a:lnTo>
                  <a:lnTo>
                    <a:pt x="7" y="91"/>
                  </a:lnTo>
                  <a:lnTo>
                    <a:pt x="16" y="72"/>
                  </a:lnTo>
                  <a:lnTo>
                    <a:pt x="29" y="52"/>
                  </a:lnTo>
                  <a:lnTo>
                    <a:pt x="48" y="35"/>
                  </a:lnTo>
                  <a:lnTo>
                    <a:pt x="71" y="21"/>
                  </a:lnTo>
                  <a:lnTo>
                    <a:pt x="100" y="10"/>
                  </a:lnTo>
                  <a:lnTo>
                    <a:pt x="133"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任意多边形: 形状 19"/>
            <p:cNvSpPr/>
            <p:nvPr/>
          </p:nvSpPr>
          <p:spPr bwMode="auto">
            <a:xfrm>
              <a:off x="620365" y="4071144"/>
              <a:ext cx="406400" cy="280988"/>
            </a:xfrm>
            <a:custGeom>
              <a:avLst/>
              <a:gdLst>
                <a:gd name="T0" fmla="*/ 103 w 256"/>
                <a:gd name="T1" fmla="*/ 0 h 177"/>
                <a:gd name="T2" fmla="*/ 123 w 256"/>
                <a:gd name="T3" fmla="*/ 0 h 177"/>
                <a:gd name="T4" fmla="*/ 144 w 256"/>
                <a:gd name="T5" fmla="*/ 3 h 177"/>
                <a:gd name="T6" fmla="*/ 165 w 256"/>
                <a:gd name="T7" fmla="*/ 8 h 177"/>
                <a:gd name="T8" fmla="*/ 184 w 256"/>
                <a:gd name="T9" fmla="*/ 19 h 177"/>
                <a:gd name="T10" fmla="*/ 203 w 256"/>
                <a:gd name="T11" fmla="*/ 32 h 177"/>
                <a:gd name="T12" fmla="*/ 220 w 256"/>
                <a:gd name="T13" fmla="*/ 48 h 177"/>
                <a:gd name="T14" fmla="*/ 235 w 256"/>
                <a:gd name="T15" fmla="*/ 72 h 177"/>
                <a:gd name="T16" fmla="*/ 247 w 256"/>
                <a:gd name="T17" fmla="*/ 100 h 177"/>
                <a:gd name="T18" fmla="*/ 256 w 256"/>
                <a:gd name="T19" fmla="*/ 135 h 177"/>
                <a:gd name="T20" fmla="*/ 255 w 256"/>
                <a:gd name="T21" fmla="*/ 133 h 177"/>
                <a:gd name="T22" fmla="*/ 251 w 256"/>
                <a:gd name="T23" fmla="*/ 125 h 177"/>
                <a:gd name="T24" fmla="*/ 244 w 256"/>
                <a:gd name="T25" fmla="*/ 115 h 177"/>
                <a:gd name="T26" fmla="*/ 235 w 256"/>
                <a:gd name="T27" fmla="*/ 102 h 177"/>
                <a:gd name="T28" fmla="*/ 223 w 256"/>
                <a:gd name="T29" fmla="*/ 87 h 177"/>
                <a:gd name="T30" fmla="*/ 209 w 256"/>
                <a:gd name="T31" fmla="*/ 73 h 177"/>
                <a:gd name="T32" fmla="*/ 191 w 256"/>
                <a:gd name="T33" fmla="*/ 60 h 177"/>
                <a:gd name="T34" fmla="*/ 169 w 256"/>
                <a:gd name="T35" fmla="*/ 51 h 177"/>
                <a:gd name="T36" fmla="*/ 144 w 256"/>
                <a:gd name="T37" fmla="*/ 45 h 177"/>
                <a:gd name="T38" fmla="*/ 147 w 256"/>
                <a:gd name="T39" fmla="*/ 46 h 177"/>
                <a:gd name="T40" fmla="*/ 156 w 256"/>
                <a:gd name="T41" fmla="*/ 50 h 177"/>
                <a:gd name="T42" fmla="*/ 168 w 256"/>
                <a:gd name="T43" fmla="*/ 58 h 177"/>
                <a:gd name="T44" fmla="*/ 183 w 256"/>
                <a:gd name="T45" fmla="*/ 68 h 177"/>
                <a:gd name="T46" fmla="*/ 199 w 256"/>
                <a:gd name="T47" fmla="*/ 81 h 177"/>
                <a:gd name="T48" fmla="*/ 214 w 256"/>
                <a:gd name="T49" fmla="*/ 97 h 177"/>
                <a:gd name="T50" fmla="*/ 229 w 256"/>
                <a:gd name="T51" fmla="*/ 115 h 177"/>
                <a:gd name="T52" fmla="*/ 239 w 256"/>
                <a:gd name="T53" fmla="*/ 135 h 177"/>
                <a:gd name="T54" fmla="*/ 247 w 256"/>
                <a:gd name="T55" fmla="*/ 159 h 177"/>
                <a:gd name="T56" fmla="*/ 244 w 256"/>
                <a:gd name="T57" fmla="*/ 159 h 177"/>
                <a:gd name="T58" fmla="*/ 238 w 256"/>
                <a:gd name="T59" fmla="*/ 161 h 177"/>
                <a:gd name="T60" fmla="*/ 229 w 256"/>
                <a:gd name="T61" fmla="*/ 165 h 177"/>
                <a:gd name="T62" fmla="*/ 217 w 256"/>
                <a:gd name="T63" fmla="*/ 169 h 177"/>
                <a:gd name="T64" fmla="*/ 203 w 256"/>
                <a:gd name="T65" fmla="*/ 173 h 177"/>
                <a:gd name="T66" fmla="*/ 186 w 256"/>
                <a:gd name="T67" fmla="*/ 176 h 177"/>
                <a:gd name="T68" fmla="*/ 168 w 256"/>
                <a:gd name="T69" fmla="*/ 177 h 177"/>
                <a:gd name="T70" fmla="*/ 148 w 256"/>
                <a:gd name="T71" fmla="*/ 177 h 177"/>
                <a:gd name="T72" fmla="*/ 127 w 256"/>
                <a:gd name="T73" fmla="*/ 173 h 177"/>
                <a:gd name="T74" fmla="*/ 106 w 256"/>
                <a:gd name="T75" fmla="*/ 168 h 177"/>
                <a:gd name="T76" fmla="*/ 86 w 256"/>
                <a:gd name="T77" fmla="*/ 158 h 177"/>
                <a:gd name="T78" fmla="*/ 66 w 256"/>
                <a:gd name="T79" fmla="*/ 142 h 177"/>
                <a:gd name="T80" fmla="*/ 47 w 256"/>
                <a:gd name="T81" fmla="*/ 122 h 177"/>
                <a:gd name="T82" fmla="*/ 30 w 256"/>
                <a:gd name="T83" fmla="*/ 98 h 177"/>
                <a:gd name="T84" fmla="*/ 14 w 256"/>
                <a:gd name="T85" fmla="*/ 65 h 177"/>
                <a:gd name="T86" fmla="*/ 0 w 256"/>
                <a:gd name="T87" fmla="*/ 28 h 177"/>
                <a:gd name="T88" fmla="*/ 2 w 256"/>
                <a:gd name="T89" fmla="*/ 26 h 177"/>
                <a:gd name="T90" fmla="*/ 9 w 256"/>
                <a:gd name="T91" fmla="*/ 24 h 177"/>
                <a:gd name="T92" fmla="*/ 18 w 256"/>
                <a:gd name="T93" fmla="*/ 20 h 177"/>
                <a:gd name="T94" fmla="*/ 31 w 256"/>
                <a:gd name="T95" fmla="*/ 15 h 177"/>
                <a:gd name="T96" fmla="*/ 45 w 256"/>
                <a:gd name="T97" fmla="*/ 11 h 177"/>
                <a:gd name="T98" fmla="*/ 64 w 256"/>
                <a:gd name="T99" fmla="*/ 6 h 177"/>
                <a:gd name="T100" fmla="*/ 82 w 256"/>
                <a:gd name="T101" fmla="*/ 3 h 177"/>
                <a:gd name="T102" fmla="*/ 103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3" y="0"/>
                  </a:moveTo>
                  <a:lnTo>
                    <a:pt x="123" y="0"/>
                  </a:lnTo>
                  <a:lnTo>
                    <a:pt x="144" y="3"/>
                  </a:lnTo>
                  <a:lnTo>
                    <a:pt x="165" y="8"/>
                  </a:lnTo>
                  <a:lnTo>
                    <a:pt x="184" y="19"/>
                  </a:lnTo>
                  <a:lnTo>
                    <a:pt x="203" y="32"/>
                  </a:lnTo>
                  <a:lnTo>
                    <a:pt x="220" y="48"/>
                  </a:lnTo>
                  <a:lnTo>
                    <a:pt x="235" y="72"/>
                  </a:lnTo>
                  <a:lnTo>
                    <a:pt x="247" y="100"/>
                  </a:lnTo>
                  <a:lnTo>
                    <a:pt x="256" y="135"/>
                  </a:lnTo>
                  <a:lnTo>
                    <a:pt x="255" y="133"/>
                  </a:lnTo>
                  <a:lnTo>
                    <a:pt x="251" y="125"/>
                  </a:lnTo>
                  <a:lnTo>
                    <a:pt x="244" y="115"/>
                  </a:lnTo>
                  <a:lnTo>
                    <a:pt x="235" y="102"/>
                  </a:lnTo>
                  <a:lnTo>
                    <a:pt x="223" y="87"/>
                  </a:lnTo>
                  <a:lnTo>
                    <a:pt x="209" y="73"/>
                  </a:lnTo>
                  <a:lnTo>
                    <a:pt x="191" y="60"/>
                  </a:lnTo>
                  <a:lnTo>
                    <a:pt x="169" y="51"/>
                  </a:lnTo>
                  <a:lnTo>
                    <a:pt x="144" y="45"/>
                  </a:lnTo>
                  <a:lnTo>
                    <a:pt x="147" y="46"/>
                  </a:lnTo>
                  <a:lnTo>
                    <a:pt x="156" y="50"/>
                  </a:lnTo>
                  <a:lnTo>
                    <a:pt x="168" y="58"/>
                  </a:lnTo>
                  <a:lnTo>
                    <a:pt x="183" y="68"/>
                  </a:lnTo>
                  <a:lnTo>
                    <a:pt x="199" y="81"/>
                  </a:lnTo>
                  <a:lnTo>
                    <a:pt x="214" y="97"/>
                  </a:lnTo>
                  <a:lnTo>
                    <a:pt x="229" y="115"/>
                  </a:lnTo>
                  <a:lnTo>
                    <a:pt x="239" y="135"/>
                  </a:lnTo>
                  <a:lnTo>
                    <a:pt x="247" y="159"/>
                  </a:lnTo>
                  <a:lnTo>
                    <a:pt x="244" y="159"/>
                  </a:lnTo>
                  <a:lnTo>
                    <a:pt x="238" y="161"/>
                  </a:lnTo>
                  <a:lnTo>
                    <a:pt x="229" y="165"/>
                  </a:lnTo>
                  <a:lnTo>
                    <a:pt x="217" y="169"/>
                  </a:lnTo>
                  <a:lnTo>
                    <a:pt x="203" y="173"/>
                  </a:lnTo>
                  <a:lnTo>
                    <a:pt x="186" y="176"/>
                  </a:lnTo>
                  <a:lnTo>
                    <a:pt x="168" y="177"/>
                  </a:lnTo>
                  <a:lnTo>
                    <a:pt x="148" y="177"/>
                  </a:lnTo>
                  <a:lnTo>
                    <a:pt x="127" y="173"/>
                  </a:lnTo>
                  <a:lnTo>
                    <a:pt x="106" y="168"/>
                  </a:lnTo>
                  <a:lnTo>
                    <a:pt x="86" y="158"/>
                  </a:lnTo>
                  <a:lnTo>
                    <a:pt x="66" y="142"/>
                  </a:lnTo>
                  <a:lnTo>
                    <a:pt x="47" y="122"/>
                  </a:lnTo>
                  <a:lnTo>
                    <a:pt x="30" y="98"/>
                  </a:lnTo>
                  <a:lnTo>
                    <a:pt x="14" y="65"/>
                  </a:lnTo>
                  <a:lnTo>
                    <a:pt x="0" y="28"/>
                  </a:lnTo>
                  <a:lnTo>
                    <a:pt x="2" y="26"/>
                  </a:lnTo>
                  <a:lnTo>
                    <a:pt x="9" y="24"/>
                  </a:lnTo>
                  <a:lnTo>
                    <a:pt x="18" y="20"/>
                  </a:lnTo>
                  <a:lnTo>
                    <a:pt x="31" y="15"/>
                  </a:lnTo>
                  <a:lnTo>
                    <a:pt x="45" y="11"/>
                  </a:lnTo>
                  <a:lnTo>
                    <a:pt x="64" y="6"/>
                  </a:lnTo>
                  <a:lnTo>
                    <a:pt x="82" y="3"/>
                  </a:lnTo>
                  <a:lnTo>
                    <a:pt x="103"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任意多边形: 形状 20"/>
            <p:cNvSpPr/>
            <p:nvPr/>
          </p:nvSpPr>
          <p:spPr bwMode="auto">
            <a:xfrm>
              <a:off x="90140" y="3694906"/>
              <a:ext cx="404813" cy="279400"/>
            </a:xfrm>
            <a:custGeom>
              <a:avLst/>
              <a:gdLst>
                <a:gd name="T0" fmla="*/ 101 w 255"/>
                <a:gd name="T1" fmla="*/ 0 h 176"/>
                <a:gd name="T2" fmla="*/ 122 w 255"/>
                <a:gd name="T3" fmla="*/ 0 h 176"/>
                <a:gd name="T4" fmla="*/ 143 w 255"/>
                <a:gd name="T5" fmla="*/ 2 h 176"/>
                <a:gd name="T6" fmla="*/ 164 w 255"/>
                <a:gd name="T7" fmla="*/ 8 h 176"/>
                <a:gd name="T8" fmla="*/ 183 w 255"/>
                <a:gd name="T9" fmla="*/ 17 h 176"/>
                <a:gd name="T10" fmla="*/ 203 w 255"/>
                <a:gd name="T11" fmla="*/ 30 h 176"/>
                <a:gd name="T12" fmla="*/ 220 w 255"/>
                <a:gd name="T13" fmla="*/ 48 h 176"/>
                <a:gd name="T14" fmla="*/ 234 w 255"/>
                <a:gd name="T15" fmla="*/ 71 h 176"/>
                <a:gd name="T16" fmla="*/ 246 w 255"/>
                <a:gd name="T17" fmla="*/ 100 h 176"/>
                <a:gd name="T18" fmla="*/ 255 w 255"/>
                <a:gd name="T19" fmla="*/ 135 h 176"/>
                <a:gd name="T20" fmla="*/ 255 w 255"/>
                <a:gd name="T21" fmla="*/ 132 h 176"/>
                <a:gd name="T22" fmla="*/ 251 w 255"/>
                <a:gd name="T23" fmla="*/ 125 h 176"/>
                <a:gd name="T24" fmla="*/ 244 w 255"/>
                <a:gd name="T25" fmla="*/ 113 h 176"/>
                <a:gd name="T26" fmla="*/ 235 w 255"/>
                <a:gd name="T27" fmla="*/ 100 h 176"/>
                <a:gd name="T28" fmla="*/ 223 w 255"/>
                <a:gd name="T29" fmla="*/ 86 h 176"/>
                <a:gd name="T30" fmla="*/ 208 w 255"/>
                <a:gd name="T31" fmla="*/ 73 h 176"/>
                <a:gd name="T32" fmla="*/ 190 w 255"/>
                <a:gd name="T33" fmla="*/ 60 h 176"/>
                <a:gd name="T34" fmla="*/ 169 w 255"/>
                <a:gd name="T35" fmla="*/ 49 h 176"/>
                <a:gd name="T36" fmla="*/ 144 w 255"/>
                <a:gd name="T37" fmla="*/ 43 h 176"/>
                <a:gd name="T38" fmla="*/ 147 w 255"/>
                <a:gd name="T39" fmla="*/ 44 h 176"/>
                <a:gd name="T40" fmla="*/ 155 w 255"/>
                <a:gd name="T41" fmla="*/ 49 h 176"/>
                <a:gd name="T42" fmla="*/ 168 w 255"/>
                <a:gd name="T43" fmla="*/ 56 h 176"/>
                <a:gd name="T44" fmla="*/ 182 w 255"/>
                <a:gd name="T45" fmla="*/ 66 h 176"/>
                <a:gd name="T46" fmla="*/ 197 w 255"/>
                <a:gd name="T47" fmla="*/ 79 h 176"/>
                <a:gd name="T48" fmla="*/ 214 w 255"/>
                <a:gd name="T49" fmla="*/ 95 h 176"/>
                <a:gd name="T50" fmla="*/ 227 w 255"/>
                <a:gd name="T51" fmla="*/ 113 h 176"/>
                <a:gd name="T52" fmla="*/ 239 w 255"/>
                <a:gd name="T53" fmla="*/ 134 h 176"/>
                <a:gd name="T54" fmla="*/ 246 w 255"/>
                <a:gd name="T55" fmla="*/ 157 h 176"/>
                <a:gd name="T56" fmla="*/ 243 w 255"/>
                <a:gd name="T57" fmla="*/ 158 h 176"/>
                <a:gd name="T58" fmla="*/ 238 w 255"/>
                <a:gd name="T59" fmla="*/ 161 h 176"/>
                <a:gd name="T60" fmla="*/ 229 w 255"/>
                <a:gd name="T61" fmla="*/ 165 h 176"/>
                <a:gd name="T62" fmla="*/ 217 w 255"/>
                <a:gd name="T63" fmla="*/ 169 h 176"/>
                <a:gd name="T64" fmla="*/ 201 w 255"/>
                <a:gd name="T65" fmla="*/ 171 h 176"/>
                <a:gd name="T66" fmla="*/ 184 w 255"/>
                <a:gd name="T67" fmla="*/ 175 h 176"/>
                <a:gd name="T68" fmla="*/ 166 w 255"/>
                <a:gd name="T69" fmla="*/ 176 h 176"/>
                <a:gd name="T70" fmla="*/ 147 w 255"/>
                <a:gd name="T71" fmla="*/ 175 h 176"/>
                <a:gd name="T72" fmla="*/ 127 w 255"/>
                <a:gd name="T73" fmla="*/ 173 h 176"/>
                <a:gd name="T74" fmla="*/ 106 w 255"/>
                <a:gd name="T75" fmla="*/ 166 h 176"/>
                <a:gd name="T76" fmla="*/ 86 w 255"/>
                <a:gd name="T77" fmla="*/ 156 h 176"/>
                <a:gd name="T78" fmla="*/ 65 w 255"/>
                <a:gd name="T79" fmla="*/ 141 h 176"/>
                <a:gd name="T80" fmla="*/ 47 w 255"/>
                <a:gd name="T81" fmla="*/ 122 h 176"/>
                <a:gd name="T82" fmla="*/ 28 w 255"/>
                <a:gd name="T83" fmla="*/ 96 h 176"/>
                <a:gd name="T84" fmla="*/ 13 w 255"/>
                <a:gd name="T85" fmla="*/ 65 h 176"/>
                <a:gd name="T86" fmla="*/ 0 w 255"/>
                <a:gd name="T87" fmla="*/ 26 h 176"/>
                <a:gd name="T88" fmla="*/ 1 w 255"/>
                <a:gd name="T89" fmla="*/ 26 h 176"/>
                <a:gd name="T90" fmla="*/ 8 w 255"/>
                <a:gd name="T91" fmla="*/ 22 h 176"/>
                <a:gd name="T92" fmla="*/ 18 w 255"/>
                <a:gd name="T93" fmla="*/ 18 h 176"/>
                <a:gd name="T94" fmla="*/ 30 w 255"/>
                <a:gd name="T95" fmla="*/ 14 h 176"/>
                <a:gd name="T96" fmla="*/ 45 w 255"/>
                <a:gd name="T97" fmla="*/ 9 h 176"/>
                <a:gd name="T98" fmla="*/ 62 w 255"/>
                <a:gd name="T99" fmla="*/ 5 h 176"/>
                <a:gd name="T100" fmla="*/ 82 w 255"/>
                <a:gd name="T101" fmla="*/ 1 h 176"/>
                <a:gd name="T102" fmla="*/ 101 w 255"/>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6">
                  <a:moveTo>
                    <a:pt x="101" y="0"/>
                  </a:moveTo>
                  <a:lnTo>
                    <a:pt x="122" y="0"/>
                  </a:lnTo>
                  <a:lnTo>
                    <a:pt x="143" y="2"/>
                  </a:lnTo>
                  <a:lnTo>
                    <a:pt x="164" y="8"/>
                  </a:lnTo>
                  <a:lnTo>
                    <a:pt x="183" y="17"/>
                  </a:lnTo>
                  <a:lnTo>
                    <a:pt x="203" y="30"/>
                  </a:lnTo>
                  <a:lnTo>
                    <a:pt x="220" y="48"/>
                  </a:lnTo>
                  <a:lnTo>
                    <a:pt x="234" y="71"/>
                  </a:lnTo>
                  <a:lnTo>
                    <a:pt x="246" y="100"/>
                  </a:lnTo>
                  <a:lnTo>
                    <a:pt x="255" y="135"/>
                  </a:lnTo>
                  <a:lnTo>
                    <a:pt x="255" y="132"/>
                  </a:lnTo>
                  <a:lnTo>
                    <a:pt x="251" y="125"/>
                  </a:lnTo>
                  <a:lnTo>
                    <a:pt x="244" y="113"/>
                  </a:lnTo>
                  <a:lnTo>
                    <a:pt x="235" y="100"/>
                  </a:lnTo>
                  <a:lnTo>
                    <a:pt x="223" y="86"/>
                  </a:lnTo>
                  <a:lnTo>
                    <a:pt x="208" y="73"/>
                  </a:lnTo>
                  <a:lnTo>
                    <a:pt x="190" y="60"/>
                  </a:lnTo>
                  <a:lnTo>
                    <a:pt x="169" y="49"/>
                  </a:lnTo>
                  <a:lnTo>
                    <a:pt x="144" y="43"/>
                  </a:lnTo>
                  <a:lnTo>
                    <a:pt x="147" y="44"/>
                  </a:lnTo>
                  <a:lnTo>
                    <a:pt x="155" y="49"/>
                  </a:lnTo>
                  <a:lnTo>
                    <a:pt x="168" y="56"/>
                  </a:lnTo>
                  <a:lnTo>
                    <a:pt x="182" y="66"/>
                  </a:lnTo>
                  <a:lnTo>
                    <a:pt x="197" y="79"/>
                  </a:lnTo>
                  <a:lnTo>
                    <a:pt x="214" y="95"/>
                  </a:lnTo>
                  <a:lnTo>
                    <a:pt x="227" y="113"/>
                  </a:lnTo>
                  <a:lnTo>
                    <a:pt x="239" y="134"/>
                  </a:lnTo>
                  <a:lnTo>
                    <a:pt x="246" y="157"/>
                  </a:lnTo>
                  <a:lnTo>
                    <a:pt x="243" y="158"/>
                  </a:lnTo>
                  <a:lnTo>
                    <a:pt x="238" y="161"/>
                  </a:lnTo>
                  <a:lnTo>
                    <a:pt x="229" y="165"/>
                  </a:lnTo>
                  <a:lnTo>
                    <a:pt x="217" y="169"/>
                  </a:lnTo>
                  <a:lnTo>
                    <a:pt x="201" y="171"/>
                  </a:lnTo>
                  <a:lnTo>
                    <a:pt x="184" y="175"/>
                  </a:lnTo>
                  <a:lnTo>
                    <a:pt x="166" y="176"/>
                  </a:lnTo>
                  <a:lnTo>
                    <a:pt x="147" y="175"/>
                  </a:lnTo>
                  <a:lnTo>
                    <a:pt x="127" y="173"/>
                  </a:lnTo>
                  <a:lnTo>
                    <a:pt x="106" y="166"/>
                  </a:lnTo>
                  <a:lnTo>
                    <a:pt x="86" y="156"/>
                  </a:lnTo>
                  <a:lnTo>
                    <a:pt x="65" y="141"/>
                  </a:lnTo>
                  <a:lnTo>
                    <a:pt x="47" y="122"/>
                  </a:lnTo>
                  <a:lnTo>
                    <a:pt x="28" y="96"/>
                  </a:lnTo>
                  <a:lnTo>
                    <a:pt x="13" y="65"/>
                  </a:lnTo>
                  <a:lnTo>
                    <a:pt x="0" y="26"/>
                  </a:lnTo>
                  <a:lnTo>
                    <a:pt x="1" y="26"/>
                  </a:lnTo>
                  <a:lnTo>
                    <a:pt x="8" y="22"/>
                  </a:lnTo>
                  <a:lnTo>
                    <a:pt x="18" y="18"/>
                  </a:lnTo>
                  <a:lnTo>
                    <a:pt x="30" y="14"/>
                  </a:lnTo>
                  <a:lnTo>
                    <a:pt x="45" y="9"/>
                  </a:lnTo>
                  <a:lnTo>
                    <a:pt x="62" y="5"/>
                  </a:lnTo>
                  <a:lnTo>
                    <a:pt x="82" y="1"/>
                  </a:lnTo>
                  <a:lnTo>
                    <a:pt x="101"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任意多边形: 形状 21"/>
            <p:cNvSpPr/>
            <p:nvPr/>
          </p:nvSpPr>
          <p:spPr bwMode="auto">
            <a:xfrm>
              <a:off x="482253" y="3086894"/>
              <a:ext cx="277813" cy="422275"/>
            </a:xfrm>
            <a:custGeom>
              <a:avLst/>
              <a:gdLst>
                <a:gd name="T0" fmla="*/ 35 w 175"/>
                <a:gd name="T1" fmla="*/ 0 h 266"/>
                <a:gd name="T2" fmla="*/ 36 w 175"/>
                <a:gd name="T3" fmla="*/ 1 h 266"/>
                <a:gd name="T4" fmla="*/ 43 w 175"/>
                <a:gd name="T5" fmla="*/ 4 h 266"/>
                <a:gd name="T6" fmla="*/ 53 w 175"/>
                <a:gd name="T7" fmla="*/ 8 h 266"/>
                <a:gd name="T8" fmla="*/ 65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7 h 266"/>
                <a:gd name="T20" fmla="*/ 153 w 175"/>
                <a:gd name="T21" fmla="*/ 84 h 266"/>
                <a:gd name="T22" fmla="*/ 164 w 175"/>
                <a:gd name="T23" fmla="*/ 102 h 266"/>
                <a:gd name="T24" fmla="*/ 171 w 175"/>
                <a:gd name="T25" fmla="*/ 123 h 266"/>
                <a:gd name="T26" fmla="*/ 175 w 175"/>
                <a:gd name="T27" fmla="*/ 145 h 266"/>
                <a:gd name="T28" fmla="*/ 174 w 175"/>
                <a:gd name="T29" fmla="*/ 170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5 w 175"/>
                <a:gd name="T41" fmla="*/ 235 h 266"/>
                <a:gd name="T42" fmla="*/ 148 w 175"/>
                <a:gd name="T43" fmla="*/ 219 h 266"/>
                <a:gd name="T44" fmla="*/ 149 w 175"/>
                <a:gd name="T45" fmla="*/ 200 h 266"/>
                <a:gd name="T46" fmla="*/ 149 w 175"/>
                <a:gd name="T47" fmla="*/ 180 h 266"/>
                <a:gd name="T48" fmla="*/ 145 w 175"/>
                <a:gd name="T49" fmla="*/ 158 h 266"/>
                <a:gd name="T50" fmla="*/ 138 w 175"/>
                <a:gd name="T51" fmla="*/ 136 h 266"/>
                <a:gd name="T52" fmla="*/ 125 w 175"/>
                <a:gd name="T53" fmla="*/ 114 h 266"/>
                <a:gd name="T54" fmla="*/ 126 w 175"/>
                <a:gd name="T55" fmla="*/ 117 h 266"/>
                <a:gd name="T56" fmla="*/ 128 w 175"/>
                <a:gd name="T57" fmla="*/ 126 h 266"/>
                <a:gd name="T58" fmla="*/ 131 w 175"/>
                <a:gd name="T59" fmla="*/ 140 h 266"/>
                <a:gd name="T60" fmla="*/ 135 w 175"/>
                <a:gd name="T61" fmla="*/ 157 h 266"/>
                <a:gd name="T62" fmla="*/ 138 w 175"/>
                <a:gd name="T63" fmla="*/ 178 h 266"/>
                <a:gd name="T64" fmla="*/ 138 w 175"/>
                <a:gd name="T65" fmla="*/ 200 h 266"/>
                <a:gd name="T66" fmla="*/ 134 w 175"/>
                <a:gd name="T67" fmla="*/ 223 h 266"/>
                <a:gd name="T68" fmla="*/ 127 w 175"/>
                <a:gd name="T69" fmla="*/ 245 h 266"/>
                <a:gd name="T70" fmla="*/ 115 w 175"/>
                <a:gd name="T71" fmla="*/ 266 h 266"/>
                <a:gd name="T72" fmla="*/ 114 w 175"/>
                <a:gd name="T73" fmla="*/ 266 h 266"/>
                <a:gd name="T74" fmla="*/ 109 w 175"/>
                <a:gd name="T75" fmla="*/ 263 h 266"/>
                <a:gd name="T76" fmla="*/ 100 w 175"/>
                <a:gd name="T77" fmla="*/ 260 h 266"/>
                <a:gd name="T78" fmla="*/ 89 w 175"/>
                <a:gd name="T79" fmla="*/ 254 h 266"/>
                <a:gd name="T80" fmla="*/ 78 w 175"/>
                <a:gd name="T81" fmla="*/ 248 h 266"/>
                <a:gd name="T82" fmla="*/ 65 w 175"/>
                <a:gd name="T83" fmla="*/ 240 h 266"/>
                <a:gd name="T84" fmla="*/ 52 w 175"/>
                <a:gd name="T85" fmla="*/ 230 h 266"/>
                <a:gd name="T86" fmla="*/ 39 w 175"/>
                <a:gd name="T87" fmla="*/ 217 h 266"/>
                <a:gd name="T88" fmla="*/ 27 w 175"/>
                <a:gd name="T89" fmla="*/ 202 h 266"/>
                <a:gd name="T90" fmla="*/ 17 w 175"/>
                <a:gd name="T91" fmla="*/ 186 h 266"/>
                <a:gd name="T92" fmla="*/ 8 w 175"/>
                <a:gd name="T93" fmla="*/ 167 h 266"/>
                <a:gd name="T94" fmla="*/ 2 w 175"/>
                <a:gd name="T95" fmla="*/ 145 h 266"/>
                <a:gd name="T96" fmla="*/ 0 w 175"/>
                <a:gd name="T97" fmla="*/ 122 h 266"/>
                <a:gd name="T98" fmla="*/ 1 w 175"/>
                <a:gd name="T99" fmla="*/ 96 h 266"/>
                <a:gd name="T100" fmla="*/ 6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6" y="1"/>
                  </a:lnTo>
                  <a:lnTo>
                    <a:pt x="43" y="4"/>
                  </a:lnTo>
                  <a:lnTo>
                    <a:pt x="53" y="8"/>
                  </a:lnTo>
                  <a:lnTo>
                    <a:pt x="65" y="13"/>
                  </a:lnTo>
                  <a:lnTo>
                    <a:pt x="79" y="21"/>
                  </a:lnTo>
                  <a:lnTo>
                    <a:pt x="95" y="30"/>
                  </a:lnTo>
                  <a:lnTo>
                    <a:pt x="110" y="40"/>
                  </a:lnTo>
                  <a:lnTo>
                    <a:pt x="126" y="53"/>
                  </a:lnTo>
                  <a:lnTo>
                    <a:pt x="140" y="67"/>
                  </a:lnTo>
                  <a:lnTo>
                    <a:pt x="153" y="84"/>
                  </a:lnTo>
                  <a:lnTo>
                    <a:pt x="164" y="102"/>
                  </a:lnTo>
                  <a:lnTo>
                    <a:pt x="171" y="123"/>
                  </a:lnTo>
                  <a:lnTo>
                    <a:pt x="175" y="145"/>
                  </a:lnTo>
                  <a:lnTo>
                    <a:pt x="174" y="170"/>
                  </a:lnTo>
                  <a:lnTo>
                    <a:pt x="169" y="197"/>
                  </a:lnTo>
                  <a:lnTo>
                    <a:pt x="157" y="226"/>
                  </a:lnTo>
                  <a:lnTo>
                    <a:pt x="139" y="257"/>
                  </a:lnTo>
                  <a:lnTo>
                    <a:pt x="140" y="254"/>
                  </a:lnTo>
                  <a:lnTo>
                    <a:pt x="143" y="247"/>
                  </a:lnTo>
                  <a:lnTo>
                    <a:pt x="145" y="235"/>
                  </a:lnTo>
                  <a:lnTo>
                    <a:pt x="148" y="219"/>
                  </a:lnTo>
                  <a:lnTo>
                    <a:pt x="149" y="200"/>
                  </a:lnTo>
                  <a:lnTo>
                    <a:pt x="149" y="180"/>
                  </a:lnTo>
                  <a:lnTo>
                    <a:pt x="145" y="158"/>
                  </a:lnTo>
                  <a:lnTo>
                    <a:pt x="138" y="136"/>
                  </a:lnTo>
                  <a:lnTo>
                    <a:pt x="125" y="114"/>
                  </a:lnTo>
                  <a:lnTo>
                    <a:pt x="126" y="117"/>
                  </a:lnTo>
                  <a:lnTo>
                    <a:pt x="128" y="126"/>
                  </a:lnTo>
                  <a:lnTo>
                    <a:pt x="131" y="140"/>
                  </a:lnTo>
                  <a:lnTo>
                    <a:pt x="135" y="157"/>
                  </a:lnTo>
                  <a:lnTo>
                    <a:pt x="138" y="178"/>
                  </a:lnTo>
                  <a:lnTo>
                    <a:pt x="138" y="200"/>
                  </a:lnTo>
                  <a:lnTo>
                    <a:pt x="134" y="223"/>
                  </a:lnTo>
                  <a:lnTo>
                    <a:pt x="127" y="245"/>
                  </a:lnTo>
                  <a:lnTo>
                    <a:pt x="115" y="266"/>
                  </a:lnTo>
                  <a:lnTo>
                    <a:pt x="114" y="266"/>
                  </a:lnTo>
                  <a:lnTo>
                    <a:pt x="109" y="263"/>
                  </a:lnTo>
                  <a:lnTo>
                    <a:pt x="100" y="260"/>
                  </a:lnTo>
                  <a:lnTo>
                    <a:pt x="89" y="254"/>
                  </a:lnTo>
                  <a:lnTo>
                    <a:pt x="78" y="248"/>
                  </a:lnTo>
                  <a:lnTo>
                    <a:pt x="65" y="240"/>
                  </a:lnTo>
                  <a:lnTo>
                    <a:pt x="52" y="230"/>
                  </a:lnTo>
                  <a:lnTo>
                    <a:pt x="39" y="217"/>
                  </a:lnTo>
                  <a:lnTo>
                    <a:pt x="27" y="202"/>
                  </a:lnTo>
                  <a:lnTo>
                    <a:pt x="17" y="186"/>
                  </a:lnTo>
                  <a:lnTo>
                    <a:pt x="8" y="167"/>
                  </a:lnTo>
                  <a:lnTo>
                    <a:pt x="2" y="145"/>
                  </a:lnTo>
                  <a:lnTo>
                    <a:pt x="0" y="122"/>
                  </a:lnTo>
                  <a:lnTo>
                    <a:pt x="1" y="96"/>
                  </a:lnTo>
                  <a:lnTo>
                    <a:pt x="6" y="66"/>
                  </a:lnTo>
                  <a:lnTo>
                    <a:pt x="18" y="35"/>
                  </a:lnTo>
                  <a:lnTo>
                    <a:pt x="35"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任意多边形: 形状 22"/>
            <p:cNvSpPr/>
            <p:nvPr/>
          </p:nvSpPr>
          <p:spPr bwMode="auto">
            <a:xfrm>
              <a:off x="977553" y="3031331"/>
              <a:ext cx="277813" cy="422275"/>
            </a:xfrm>
            <a:custGeom>
              <a:avLst/>
              <a:gdLst>
                <a:gd name="T0" fmla="*/ 35 w 175"/>
                <a:gd name="T1" fmla="*/ 0 h 266"/>
                <a:gd name="T2" fmla="*/ 37 w 175"/>
                <a:gd name="T3" fmla="*/ 1 h 266"/>
                <a:gd name="T4" fmla="*/ 44 w 175"/>
                <a:gd name="T5" fmla="*/ 4 h 266"/>
                <a:gd name="T6" fmla="*/ 53 w 175"/>
                <a:gd name="T7" fmla="*/ 8 h 266"/>
                <a:gd name="T8" fmla="*/ 66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9 h 266"/>
                <a:gd name="T20" fmla="*/ 153 w 175"/>
                <a:gd name="T21" fmla="*/ 84 h 266"/>
                <a:gd name="T22" fmla="*/ 165 w 175"/>
                <a:gd name="T23" fmla="*/ 104 h 266"/>
                <a:gd name="T24" fmla="*/ 171 w 175"/>
                <a:gd name="T25" fmla="*/ 123 h 266"/>
                <a:gd name="T26" fmla="*/ 175 w 175"/>
                <a:gd name="T27" fmla="*/ 147 h 266"/>
                <a:gd name="T28" fmla="*/ 175 w 175"/>
                <a:gd name="T29" fmla="*/ 171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7 w 175"/>
                <a:gd name="T41" fmla="*/ 235 h 266"/>
                <a:gd name="T42" fmla="*/ 149 w 175"/>
                <a:gd name="T43" fmla="*/ 219 h 266"/>
                <a:gd name="T44" fmla="*/ 150 w 175"/>
                <a:gd name="T45" fmla="*/ 200 h 266"/>
                <a:gd name="T46" fmla="*/ 150 w 175"/>
                <a:gd name="T47" fmla="*/ 180 h 266"/>
                <a:gd name="T48" fmla="*/ 147 w 175"/>
                <a:gd name="T49" fmla="*/ 158 h 266"/>
                <a:gd name="T50" fmla="*/ 137 w 175"/>
                <a:gd name="T51" fmla="*/ 136 h 266"/>
                <a:gd name="T52" fmla="*/ 125 w 175"/>
                <a:gd name="T53" fmla="*/ 114 h 266"/>
                <a:gd name="T54" fmla="*/ 126 w 175"/>
                <a:gd name="T55" fmla="*/ 117 h 266"/>
                <a:gd name="T56" fmla="*/ 128 w 175"/>
                <a:gd name="T57" fmla="*/ 126 h 266"/>
                <a:gd name="T58" fmla="*/ 132 w 175"/>
                <a:gd name="T59" fmla="*/ 140 h 266"/>
                <a:gd name="T60" fmla="*/ 136 w 175"/>
                <a:gd name="T61" fmla="*/ 158 h 266"/>
                <a:gd name="T62" fmla="*/ 137 w 175"/>
                <a:gd name="T63" fmla="*/ 178 h 266"/>
                <a:gd name="T64" fmla="*/ 137 w 175"/>
                <a:gd name="T65" fmla="*/ 200 h 266"/>
                <a:gd name="T66" fmla="*/ 135 w 175"/>
                <a:gd name="T67" fmla="*/ 223 h 266"/>
                <a:gd name="T68" fmla="*/ 128 w 175"/>
                <a:gd name="T69" fmla="*/ 245 h 266"/>
                <a:gd name="T70" fmla="*/ 117 w 175"/>
                <a:gd name="T71" fmla="*/ 266 h 266"/>
                <a:gd name="T72" fmla="*/ 114 w 175"/>
                <a:gd name="T73" fmla="*/ 266 h 266"/>
                <a:gd name="T74" fmla="*/ 109 w 175"/>
                <a:gd name="T75" fmla="*/ 263 h 266"/>
                <a:gd name="T76" fmla="*/ 101 w 175"/>
                <a:gd name="T77" fmla="*/ 261 h 266"/>
                <a:gd name="T78" fmla="*/ 91 w 175"/>
                <a:gd name="T79" fmla="*/ 256 h 266"/>
                <a:gd name="T80" fmla="*/ 79 w 175"/>
                <a:gd name="T81" fmla="*/ 248 h 266"/>
                <a:gd name="T82" fmla="*/ 66 w 175"/>
                <a:gd name="T83" fmla="*/ 240 h 266"/>
                <a:gd name="T84" fmla="*/ 53 w 175"/>
                <a:gd name="T85" fmla="*/ 230 h 266"/>
                <a:gd name="T86" fmla="*/ 40 w 175"/>
                <a:gd name="T87" fmla="*/ 217 h 266"/>
                <a:gd name="T88" fmla="*/ 27 w 175"/>
                <a:gd name="T89" fmla="*/ 202 h 266"/>
                <a:gd name="T90" fmla="*/ 17 w 175"/>
                <a:gd name="T91" fmla="*/ 186 h 266"/>
                <a:gd name="T92" fmla="*/ 9 w 175"/>
                <a:gd name="T93" fmla="*/ 167 h 266"/>
                <a:gd name="T94" fmla="*/ 2 w 175"/>
                <a:gd name="T95" fmla="*/ 145 h 266"/>
                <a:gd name="T96" fmla="*/ 0 w 175"/>
                <a:gd name="T97" fmla="*/ 122 h 266"/>
                <a:gd name="T98" fmla="*/ 1 w 175"/>
                <a:gd name="T99" fmla="*/ 96 h 266"/>
                <a:gd name="T100" fmla="*/ 8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7" y="1"/>
                  </a:lnTo>
                  <a:lnTo>
                    <a:pt x="44" y="4"/>
                  </a:lnTo>
                  <a:lnTo>
                    <a:pt x="53" y="8"/>
                  </a:lnTo>
                  <a:lnTo>
                    <a:pt x="66" y="13"/>
                  </a:lnTo>
                  <a:lnTo>
                    <a:pt x="79" y="21"/>
                  </a:lnTo>
                  <a:lnTo>
                    <a:pt x="95" y="30"/>
                  </a:lnTo>
                  <a:lnTo>
                    <a:pt x="110" y="40"/>
                  </a:lnTo>
                  <a:lnTo>
                    <a:pt x="126" y="53"/>
                  </a:lnTo>
                  <a:lnTo>
                    <a:pt x="140" y="69"/>
                  </a:lnTo>
                  <a:lnTo>
                    <a:pt x="153" y="84"/>
                  </a:lnTo>
                  <a:lnTo>
                    <a:pt x="165" y="104"/>
                  </a:lnTo>
                  <a:lnTo>
                    <a:pt x="171" y="123"/>
                  </a:lnTo>
                  <a:lnTo>
                    <a:pt x="175" y="147"/>
                  </a:lnTo>
                  <a:lnTo>
                    <a:pt x="175" y="171"/>
                  </a:lnTo>
                  <a:lnTo>
                    <a:pt x="169" y="197"/>
                  </a:lnTo>
                  <a:lnTo>
                    <a:pt x="157" y="226"/>
                  </a:lnTo>
                  <a:lnTo>
                    <a:pt x="139" y="257"/>
                  </a:lnTo>
                  <a:lnTo>
                    <a:pt x="140" y="254"/>
                  </a:lnTo>
                  <a:lnTo>
                    <a:pt x="143" y="247"/>
                  </a:lnTo>
                  <a:lnTo>
                    <a:pt x="147" y="235"/>
                  </a:lnTo>
                  <a:lnTo>
                    <a:pt x="149" y="219"/>
                  </a:lnTo>
                  <a:lnTo>
                    <a:pt x="150" y="200"/>
                  </a:lnTo>
                  <a:lnTo>
                    <a:pt x="150" y="180"/>
                  </a:lnTo>
                  <a:lnTo>
                    <a:pt x="147" y="158"/>
                  </a:lnTo>
                  <a:lnTo>
                    <a:pt x="137" y="136"/>
                  </a:lnTo>
                  <a:lnTo>
                    <a:pt x="125" y="114"/>
                  </a:lnTo>
                  <a:lnTo>
                    <a:pt x="126" y="117"/>
                  </a:lnTo>
                  <a:lnTo>
                    <a:pt x="128" y="126"/>
                  </a:lnTo>
                  <a:lnTo>
                    <a:pt x="132" y="140"/>
                  </a:lnTo>
                  <a:lnTo>
                    <a:pt x="136" y="158"/>
                  </a:lnTo>
                  <a:lnTo>
                    <a:pt x="137" y="178"/>
                  </a:lnTo>
                  <a:lnTo>
                    <a:pt x="137" y="200"/>
                  </a:lnTo>
                  <a:lnTo>
                    <a:pt x="135" y="223"/>
                  </a:lnTo>
                  <a:lnTo>
                    <a:pt x="128" y="245"/>
                  </a:lnTo>
                  <a:lnTo>
                    <a:pt x="117" y="266"/>
                  </a:lnTo>
                  <a:lnTo>
                    <a:pt x="114" y="266"/>
                  </a:lnTo>
                  <a:lnTo>
                    <a:pt x="109" y="263"/>
                  </a:lnTo>
                  <a:lnTo>
                    <a:pt x="101" y="261"/>
                  </a:lnTo>
                  <a:lnTo>
                    <a:pt x="91" y="256"/>
                  </a:lnTo>
                  <a:lnTo>
                    <a:pt x="79" y="248"/>
                  </a:lnTo>
                  <a:lnTo>
                    <a:pt x="66" y="240"/>
                  </a:lnTo>
                  <a:lnTo>
                    <a:pt x="53" y="230"/>
                  </a:lnTo>
                  <a:lnTo>
                    <a:pt x="40" y="217"/>
                  </a:lnTo>
                  <a:lnTo>
                    <a:pt x="27" y="202"/>
                  </a:lnTo>
                  <a:lnTo>
                    <a:pt x="17" y="186"/>
                  </a:lnTo>
                  <a:lnTo>
                    <a:pt x="9" y="167"/>
                  </a:lnTo>
                  <a:lnTo>
                    <a:pt x="2" y="145"/>
                  </a:lnTo>
                  <a:lnTo>
                    <a:pt x="0" y="122"/>
                  </a:lnTo>
                  <a:lnTo>
                    <a:pt x="1" y="96"/>
                  </a:lnTo>
                  <a:lnTo>
                    <a:pt x="8" y="66"/>
                  </a:lnTo>
                  <a:lnTo>
                    <a:pt x="18" y="35"/>
                  </a:lnTo>
                  <a:lnTo>
                    <a:pt x="35"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任意多边形: 形状 23"/>
            <p:cNvSpPr/>
            <p:nvPr/>
          </p:nvSpPr>
          <p:spPr bwMode="auto">
            <a:xfrm>
              <a:off x="1525240" y="3032919"/>
              <a:ext cx="280988" cy="406400"/>
            </a:xfrm>
            <a:custGeom>
              <a:avLst/>
              <a:gdLst>
                <a:gd name="T0" fmla="*/ 150 w 177"/>
                <a:gd name="T1" fmla="*/ 0 h 256"/>
                <a:gd name="T2" fmla="*/ 151 w 177"/>
                <a:gd name="T3" fmla="*/ 3 h 256"/>
                <a:gd name="T4" fmla="*/ 154 w 177"/>
                <a:gd name="T5" fmla="*/ 8 h 256"/>
                <a:gd name="T6" fmla="*/ 158 w 177"/>
                <a:gd name="T7" fmla="*/ 18 h 256"/>
                <a:gd name="T8" fmla="*/ 163 w 177"/>
                <a:gd name="T9" fmla="*/ 30 h 256"/>
                <a:gd name="T10" fmla="*/ 167 w 177"/>
                <a:gd name="T11" fmla="*/ 46 h 256"/>
                <a:gd name="T12" fmla="*/ 172 w 177"/>
                <a:gd name="T13" fmla="*/ 62 h 256"/>
                <a:gd name="T14" fmla="*/ 175 w 177"/>
                <a:gd name="T15" fmla="*/ 82 h 256"/>
                <a:gd name="T16" fmla="*/ 177 w 177"/>
                <a:gd name="T17" fmla="*/ 101 h 256"/>
                <a:gd name="T18" fmla="*/ 177 w 177"/>
                <a:gd name="T19" fmla="*/ 122 h 256"/>
                <a:gd name="T20" fmla="*/ 175 w 177"/>
                <a:gd name="T21" fmla="*/ 143 h 256"/>
                <a:gd name="T22" fmla="*/ 168 w 177"/>
                <a:gd name="T23" fmla="*/ 164 h 256"/>
                <a:gd name="T24" fmla="*/ 159 w 177"/>
                <a:gd name="T25" fmla="*/ 185 h 256"/>
                <a:gd name="T26" fmla="*/ 146 w 177"/>
                <a:gd name="T27" fmla="*/ 203 h 256"/>
                <a:gd name="T28" fmla="*/ 128 w 177"/>
                <a:gd name="T29" fmla="*/ 220 h 256"/>
                <a:gd name="T30" fmla="*/ 106 w 177"/>
                <a:gd name="T31" fmla="*/ 234 h 256"/>
                <a:gd name="T32" fmla="*/ 77 w 177"/>
                <a:gd name="T33" fmla="*/ 247 h 256"/>
                <a:gd name="T34" fmla="*/ 42 w 177"/>
                <a:gd name="T35" fmla="*/ 256 h 256"/>
                <a:gd name="T36" fmla="*/ 45 w 177"/>
                <a:gd name="T37" fmla="*/ 255 h 256"/>
                <a:gd name="T38" fmla="*/ 52 w 177"/>
                <a:gd name="T39" fmla="*/ 251 h 256"/>
                <a:gd name="T40" fmla="*/ 63 w 177"/>
                <a:gd name="T41" fmla="*/ 244 h 256"/>
                <a:gd name="T42" fmla="*/ 76 w 177"/>
                <a:gd name="T43" fmla="*/ 235 h 256"/>
                <a:gd name="T44" fmla="*/ 90 w 177"/>
                <a:gd name="T45" fmla="*/ 223 h 256"/>
                <a:gd name="T46" fmla="*/ 104 w 177"/>
                <a:gd name="T47" fmla="*/ 208 h 256"/>
                <a:gd name="T48" fmla="*/ 116 w 177"/>
                <a:gd name="T49" fmla="*/ 190 h 256"/>
                <a:gd name="T50" fmla="*/ 127 w 177"/>
                <a:gd name="T51" fmla="*/ 169 h 256"/>
                <a:gd name="T52" fmla="*/ 133 w 177"/>
                <a:gd name="T53" fmla="*/ 144 h 256"/>
                <a:gd name="T54" fmla="*/ 132 w 177"/>
                <a:gd name="T55" fmla="*/ 147 h 256"/>
                <a:gd name="T56" fmla="*/ 128 w 177"/>
                <a:gd name="T57" fmla="*/ 156 h 256"/>
                <a:gd name="T58" fmla="*/ 120 w 177"/>
                <a:gd name="T59" fmla="*/ 168 h 256"/>
                <a:gd name="T60" fmla="*/ 110 w 177"/>
                <a:gd name="T61" fmla="*/ 182 h 256"/>
                <a:gd name="T62" fmla="*/ 97 w 177"/>
                <a:gd name="T63" fmla="*/ 199 h 256"/>
                <a:gd name="T64" fmla="*/ 81 w 177"/>
                <a:gd name="T65" fmla="*/ 214 h 256"/>
                <a:gd name="T66" fmla="*/ 63 w 177"/>
                <a:gd name="T67" fmla="*/ 229 h 256"/>
                <a:gd name="T68" fmla="*/ 42 w 177"/>
                <a:gd name="T69" fmla="*/ 239 h 256"/>
                <a:gd name="T70" fmla="*/ 19 w 177"/>
                <a:gd name="T71" fmla="*/ 246 h 256"/>
                <a:gd name="T72" fmla="*/ 19 w 177"/>
                <a:gd name="T73" fmla="*/ 244 h 256"/>
                <a:gd name="T74" fmla="*/ 16 w 177"/>
                <a:gd name="T75" fmla="*/ 238 h 256"/>
                <a:gd name="T76" fmla="*/ 12 w 177"/>
                <a:gd name="T77" fmla="*/ 229 h 256"/>
                <a:gd name="T78" fmla="*/ 8 w 177"/>
                <a:gd name="T79" fmla="*/ 217 h 256"/>
                <a:gd name="T80" fmla="*/ 4 w 177"/>
                <a:gd name="T81" fmla="*/ 201 h 256"/>
                <a:gd name="T82" fmla="*/ 2 w 177"/>
                <a:gd name="T83" fmla="*/ 186 h 256"/>
                <a:gd name="T84" fmla="*/ 0 w 177"/>
                <a:gd name="T85" fmla="*/ 166 h 256"/>
                <a:gd name="T86" fmla="*/ 0 w 177"/>
                <a:gd name="T87" fmla="*/ 147 h 256"/>
                <a:gd name="T88" fmla="*/ 3 w 177"/>
                <a:gd name="T89" fmla="*/ 127 h 256"/>
                <a:gd name="T90" fmla="*/ 10 w 177"/>
                <a:gd name="T91" fmla="*/ 107 h 256"/>
                <a:gd name="T92" fmla="*/ 20 w 177"/>
                <a:gd name="T93" fmla="*/ 86 h 256"/>
                <a:gd name="T94" fmla="*/ 36 w 177"/>
                <a:gd name="T95" fmla="*/ 66 h 256"/>
                <a:gd name="T96" fmla="*/ 55 w 177"/>
                <a:gd name="T97" fmla="*/ 47 h 256"/>
                <a:gd name="T98" fmla="*/ 80 w 177"/>
                <a:gd name="T99" fmla="*/ 29 h 256"/>
                <a:gd name="T100" fmla="*/ 111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8"/>
                  </a:lnTo>
                  <a:lnTo>
                    <a:pt x="158" y="18"/>
                  </a:lnTo>
                  <a:lnTo>
                    <a:pt x="163" y="30"/>
                  </a:lnTo>
                  <a:lnTo>
                    <a:pt x="167" y="46"/>
                  </a:lnTo>
                  <a:lnTo>
                    <a:pt x="172" y="62"/>
                  </a:lnTo>
                  <a:lnTo>
                    <a:pt x="175" y="82"/>
                  </a:lnTo>
                  <a:lnTo>
                    <a:pt x="177" y="101"/>
                  </a:lnTo>
                  <a:lnTo>
                    <a:pt x="177" y="122"/>
                  </a:lnTo>
                  <a:lnTo>
                    <a:pt x="175" y="143"/>
                  </a:lnTo>
                  <a:lnTo>
                    <a:pt x="168" y="164"/>
                  </a:lnTo>
                  <a:lnTo>
                    <a:pt x="159" y="185"/>
                  </a:lnTo>
                  <a:lnTo>
                    <a:pt x="146" y="203"/>
                  </a:lnTo>
                  <a:lnTo>
                    <a:pt x="128" y="220"/>
                  </a:lnTo>
                  <a:lnTo>
                    <a:pt x="106" y="234"/>
                  </a:lnTo>
                  <a:lnTo>
                    <a:pt x="77" y="247"/>
                  </a:lnTo>
                  <a:lnTo>
                    <a:pt x="42" y="256"/>
                  </a:lnTo>
                  <a:lnTo>
                    <a:pt x="45" y="255"/>
                  </a:lnTo>
                  <a:lnTo>
                    <a:pt x="52" y="251"/>
                  </a:lnTo>
                  <a:lnTo>
                    <a:pt x="63" y="244"/>
                  </a:lnTo>
                  <a:lnTo>
                    <a:pt x="76" y="235"/>
                  </a:lnTo>
                  <a:lnTo>
                    <a:pt x="90" y="223"/>
                  </a:lnTo>
                  <a:lnTo>
                    <a:pt x="104" y="208"/>
                  </a:lnTo>
                  <a:lnTo>
                    <a:pt x="116" y="190"/>
                  </a:lnTo>
                  <a:lnTo>
                    <a:pt x="127" y="169"/>
                  </a:lnTo>
                  <a:lnTo>
                    <a:pt x="133" y="144"/>
                  </a:lnTo>
                  <a:lnTo>
                    <a:pt x="132" y="147"/>
                  </a:lnTo>
                  <a:lnTo>
                    <a:pt x="128" y="156"/>
                  </a:lnTo>
                  <a:lnTo>
                    <a:pt x="120" y="168"/>
                  </a:lnTo>
                  <a:lnTo>
                    <a:pt x="110" y="182"/>
                  </a:lnTo>
                  <a:lnTo>
                    <a:pt x="97" y="199"/>
                  </a:lnTo>
                  <a:lnTo>
                    <a:pt x="81" y="214"/>
                  </a:lnTo>
                  <a:lnTo>
                    <a:pt x="63" y="229"/>
                  </a:lnTo>
                  <a:lnTo>
                    <a:pt x="42" y="239"/>
                  </a:lnTo>
                  <a:lnTo>
                    <a:pt x="19" y="246"/>
                  </a:lnTo>
                  <a:lnTo>
                    <a:pt x="19" y="244"/>
                  </a:lnTo>
                  <a:lnTo>
                    <a:pt x="16" y="238"/>
                  </a:lnTo>
                  <a:lnTo>
                    <a:pt x="12" y="229"/>
                  </a:lnTo>
                  <a:lnTo>
                    <a:pt x="8" y="217"/>
                  </a:lnTo>
                  <a:lnTo>
                    <a:pt x="4" y="201"/>
                  </a:lnTo>
                  <a:lnTo>
                    <a:pt x="2" y="186"/>
                  </a:lnTo>
                  <a:lnTo>
                    <a:pt x="0" y="166"/>
                  </a:lnTo>
                  <a:lnTo>
                    <a:pt x="0" y="147"/>
                  </a:lnTo>
                  <a:lnTo>
                    <a:pt x="3" y="127"/>
                  </a:lnTo>
                  <a:lnTo>
                    <a:pt x="10" y="107"/>
                  </a:lnTo>
                  <a:lnTo>
                    <a:pt x="20" y="86"/>
                  </a:lnTo>
                  <a:lnTo>
                    <a:pt x="36" y="66"/>
                  </a:lnTo>
                  <a:lnTo>
                    <a:pt x="55" y="47"/>
                  </a:lnTo>
                  <a:lnTo>
                    <a:pt x="80" y="29"/>
                  </a:lnTo>
                  <a:lnTo>
                    <a:pt x="111" y="13"/>
                  </a:lnTo>
                  <a:lnTo>
                    <a:pt x="150"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任意多边形: 形状 24"/>
            <p:cNvSpPr/>
            <p:nvPr/>
          </p:nvSpPr>
          <p:spPr bwMode="auto">
            <a:xfrm>
              <a:off x="1703040" y="3596481"/>
              <a:ext cx="423863" cy="277813"/>
            </a:xfrm>
            <a:custGeom>
              <a:avLst/>
              <a:gdLst>
                <a:gd name="T0" fmla="*/ 144 w 267"/>
                <a:gd name="T1" fmla="*/ 0 h 175"/>
                <a:gd name="T2" fmla="*/ 172 w 267"/>
                <a:gd name="T3" fmla="*/ 1 h 175"/>
                <a:gd name="T4" fmla="*/ 200 w 267"/>
                <a:gd name="T5" fmla="*/ 6 h 175"/>
                <a:gd name="T6" fmla="*/ 232 w 267"/>
                <a:gd name="T7" fmla="*/ 18 h 175"/>
                <a:gd name="T8" fmla="*/ 267 w 267"/>
                <a:gd name="T9" fmla="*/ 35 h 175"/>
                <a:gd name="T10" fmla="*/ 265 w 267"/>
                <a:gd name="T11" fmla="*/ 36 h 175"/>
                <a:gd name="T12" fmla="*/ 264 w 267"/>
                <a:gd name="T13" fmla="*/ 42 h 175"/>
                <a:gd name="T14" fmla="*/ 259 w 267"/>
                <a:gd name="T15" fmla="*/ 53 h 175"/>
                <a:gd name="T16" fmla="*/ 254 w 267"/>
                <a:gd name="T17" fmla="*/ 64 h 175"/>
                <a:gd name="T18" fmla="*/ 246 w 267"/>
                <a:gd name="T19" fmla="*/ 79 h 175"/>
                <a:gd name="T20" fmla="*/ 237 w 267"/>
                <a:gd name="T21" fmla="*/ 94 h 175"/>
                <a:gd name="T22" fmla="*/ 226 w 267"/>
                <a:gd name="T23" fmla="*/ 110 h 175"/>
                <a:gd name="T24" fmla="*/ 213 w 267"/>
                <a:gd name="T25" fmla="*/ 125 h 175"/>
                <a:gd name="T26" fmla="*/ 199 w 267"/>
                <a:gd name="T27" fmla="*/ 140 h 175"/>
                <a:gd name="T28" fmla="*/ 182 w 267"/>
                <a:gd name="T29" fmla="*/ 153 h 175"/>
                <a:gd name="T30" fmla="*/ 164 w 267"/>
                <a:gd name="T31" fmla="*/ 163 h 175"/>
                <a:gd name="T32" fmla="*/ 143 w 267"/>
                <a:gd name="T33" fmla="*/ 171 h 175"/>
                <a:gd name="T34" fmla="*/ 121 w 267"/>
                <a:gd name="T35" fmla="*/ 175 h 175"/>
                <a:gd name="T36" fmla="*/ 96 w 267"/>
                <a:gd name="T37" fmla="*/ 174 h 175"/>
                <a:gd name="T38" fmla="*/ 69 w 267"/>
                <a:gd name="T39" fmla="*/ 168 h 175"/>
                <a:gd name="T40" fmla="*/ 41 w 267"/>
                <a:gd name="T41" fmla="*/ 157 h 175"/>
                <a:gd name="T42" fmla="*/ 9 w 267"/>
                <a:gd name="T43" fmla="*/ 138 h 175"/>
                <a:gd name="T44" fmla="*/ 12 w 267"/>
                <a:gd name="T45" fmla="*/ 140 h 175"/>
                <a:gd name="T46" fmla="*/ 20 w 267"/>
                <a:gd name="T47" fmla="*/ 142 h 175"/>
                <a:gd name="T48" fmla="*/ 33 w 267"/>
                <a:gd name="T49" fmla="*/ 145 h 175"/>
                <a:gd name="T50" fmla="*/ 48 w 267"/>
                <a:gd name="T51" fmla="*/ 148 h 175"/>
                <a:gd name="T52" fmla="*/ 67 w 267"/>
                <a:gd name="T53" fmla="*/ 150 h 175"/>
                <a:gd name="T54" fmla="*/ 87 w 267"/>
                <a:gd name="T55" fmla="*/ 149 h 175"/>
                <a:gd name="T56" fmla="*/ 108 w 267"/>
                <a:gd name="T57" fmla="*/ 145 h 175"/>
                <a:gd name="T58" fmla="*/ 131 w 267"/>
                <a:gd name="T59" fmla="*/ 137 h 175"/>
                <a:gd name="T60" fmla="*/ 154 w 267"/>
                <a:gd name="T61" fmla="*/ 124 h 175"/>
                <a:gd name="T62" fmla="*/ 150 w 267"/>
                <a:gd name="T63" fmla="*/ 125 h 175"/>
                <a:gd name="T64" fmla="*/ 141 w 267"/>
                <a:gd name="T65" fmla="*/ 128 h 175"/>
                <a:gd name="T66" fmla="*/ 126 w 267"/>
                <a:gd name="T67" fmla="*/ 131 h 175"/>
                <a:gd name="T68" fmla="*/ 109 w 267"/>
                <a:gd name="T69" fmla="*/ 135 h 175"/>
                <a:gd name="T70" fmla="*/ 89 w 267"/>
                <a:gd name="T71" fmla="*/ 137 h 175"/>
                <a:gd name="T72" fmla="*/ 67 w 267"/>
                <a:gd name="T73" fmla="*/ 137 h 175"/>
                <a:gd name="T74" fmla="*/ 43 w 267"/>
                <a:gd name="T75" fmla="*/ 133 h 175"/>
                <a:gd name="T76" fmla="*/ 21 w 267"/>
                <a:gd name="T77" fmla="*/ 127 h 175"/>
                <a:gd name="T78" fmla="*/ 0 w 267"/>
                <a:gd name="T79" fmla="*/ 115 h 175"/>
                <a:gd name="T80" fmla="*/ 0 w 267"/>
                <a:gd name="T81" fmla="*/ 114 h 175"/>
                <a:gd name="T82" fmla="*/ 3 w 267"/>
                <a:gd name="T83" fmla="*/ 109 h 175"/>
                <a:gd name="T84" fmla="*/ 7 w 267"/>
                <a:gd name="T85" fmla="*/ 100 h 175"/>
                <a:gd name="T86" fmla="*/ 12 w 267"/>
                <a:gd name="T87" fmla="*/ 90 h 175"/>
                <a:gd name="T88" fmla="*/ 18 w 267"/>
                <a:gd name="T89" fmla="*/ 77 h 175"/>
                <a:gd name="T90" fmla="*/ 26 w 267"/>
                <a:gd name="T91" fmla="*/ 64 h 175"/>
                <a:gd name="T92" fmla="*/ 38 w 267"/>
                <a:gd name="T93" fmla="*/ 52 h 175"/>
                <a:gd name="T94" fmla="*/ 50 w 267"/>
                <a:gd name="T95" fmla="*/ 39 h 175"/>
                <a:gd name="T96" fmla="*/ 64 w 267"/>
                <a:gd name="T97" fmla="*/ 27 h 175"/>
                <a:gd name="T98" fmla="*/ 81 w 267"/>
                <a:gd name="T99" fmla="*/ 16 h 175"/>
                <a:gd name="T100" fmla="*/ 100 w 267"/>
                <a:gd name="T101" fmla="*/ 7 h 175"/>
                <a:gd name="T102" fmla="*/ 121 w 267"/>
                <a:gd name="T103" fmla="*/ 2 h 175"/>
                <a:gd name="T104" fmla="*/ 144 w 267"/>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5">
                  <a:moveTo>
                    <a:pt x="144" y="0"/>
                  </a:moveTo>
                  <a:lnTo>
                    <a:pt x="172" y="1"/>
                  </a:lnTo>
                  <a:lnTo>
                    <a:pt x="200" y="6"/>
                  </a:lnTo>
                  <a:lnTo>
                    <a:pt x="232" y="18"/>
                  </a:lnTo>
                  <a:lnTo>
                    <a:pt x="267" y="35"/>
                  </a:lnTo>
                  <a:lnTo>
                    <a:pt x="265" y="36"/>
                  </a:lnTo>
                  <a:lnTo>
                    <a:pt x="264" y="42"/>
                  </a:lnTo>
                  <a:lnTo>
                    <a:pt x="259" y="53"/>
                  </a:lnTo>
                  <a:lnTo>
                    <a:pt x="254" y="64"/>
                  </a:lnTo>
                  <a:lnTo>
                    <a:pt x="246" y="79"/>
                  </a:lnTo>
                  <a:lnTo>
                    <a:pt x="237" y="94"/>
                  </a:lnTo>
                  <a:lnTo>
                    <a:pt x="226" y="110"/>
                  </a:lnTo>
                  <a:lnTo>
                    <a:pt x="213" y="125"/>
                  </a:lnTo>
                  <a:lnTo>
                    <a:pt x="199" y="140"/>
                  </a:lnTo>
                  <a:lnTo>
                    <a:pt x="182" y="153"/>
                  </a:lnTo>
                  <a:lnTo>
                    <a:pt x="164" y="163"/>
                  </a:lnTo>
                  <a:lnTo>
                    <a:pt x="143" y="171"/>
                  </a:lnTo>
                  <a:lnTo>
                    <a:pt x="121" y="175"/>
                  </a:lnTo>
                  <a:lnTo>
                    <a:pt x="96" y="174"/>
                  </a:lnTo>
                  <a:lnTo>
                    <a:pt x="69" y="168"/>
                  </a:lnTo>
                  <a:lnTo>
                    <a:pt x="41" y="157"/>
                  </a:lnTo>
                  <a:lnTo>
                    <a:pt x="9" y="138"/>
                  </a:lnTo>
                  <a:lnTo>
                    <a:pt x="12" y="140"/>
                  </a:lnTo>
                  <a:lnTo>
                    <a:pt x="20" y="142"/>
                  </a:lnTo>
                  <a:lnTo>
                    <a:pt x="33" y="145"/>
                  </a:lnTo>
                  <a:lnTo>
                    <a:pt x="48" y="148"/>
                  </a:lnTo>
                  <a:lnTo>
                    <a:pt x="67" y="150"/>
                  </a:lnTo>
                  <a:lnTo>
                    <a:pt x="87" y="149"/>
                  </a:lnTo>
                  <a:lnTo>
                    <a:pt x="108" y="145"/>
                  </a:lnTo>
                  <a:lnTo>
                    <a:pt x="131" y="137"/>
                  </a:lnTo>
                  <a:lnTo>
                    <a:pt x="154" y="124"/>
                  </a:lnTo>
                  <a:lnTo>
                    <a:pt x="150" y="125"/>
                  </a:lnTo>
                  <a:lnTo>
                    <a:pt x="141" y="128"/>
                  </a:lnTo>
                  <a:lnTo>
                    <a:pt x="126" y="131"/>
                  </a:lnTo>
                  <a:lnTo>
                    <a:pt x="109" y="135"/>
                  </a:lnTo>
                  <a:lnTo>
                    <a:pt x="89" y="137"/>
                  </a:lnTo>
                  <a:lnTo>
                    <a:pt x="67" y="137"/>
                  </a:lnTo>
                  <a:lnTo>
                    <a:pt x="43" y="133"/>
                  </a:lnTo>
                  <a:lnTo>
                    <a:pt x="21" y="127"/>
                  </a:lnTo>
                  <a:lnTo>
                    <a:pt x="0" y="115"/>
                  </a:lnTo>
                  <a:lnTo>
                    <a:pt x="0" y="114"/>
                  </a:lnTo>
                  <a:lnTo>
                    <a:pt x="3" y="109"/>
                  </a:lnTo>
                  <a:lnTo>
                    <a:pt x="7" y="100"/>
                  </a:lnTo>
                  <a:lnTo>
                    <a:pt x="12" y="90"/>
                  </a:lnTo>
                  <a:lnTo>
                    <a:pt x="18" y="77"/>
                  </a:lnTo>
                  <a:lnTo>
                    <a:pt x="26" y="64"/>
                  </a:lnTo>
                  <a:lnTo>
                    <a:pt x="38" y="52"/>
                  </a:lnTo>
                  <a:lnTo>
                    <a:pt x="50" y="39"/>
                  </a:lnTo>
                  <a:lnTo>
                    <a:pt x="64" y="27"/>
                  </a:lnTo>
                  <a:lnTo>
                    <a:pt x="81" y="16"/>
                  </a:lnTo>
                  <a:lnTo>
                    <a:pt x="100" y="7"/>
                  </a:lnTo>
                  <a:lnTo>
                    <a:pt x="121" y="2"/>
                  </a:lnTo>
                  <a:lnTo>
                    <a:pt x="144" y="0"/>
                  </a:lnTo>
                  <a:close/>
                </a:path>
              </a:pathLst>
            </a:custGeom>
            <a:solidFill>
              <a:schemeClr val="accent1">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任意多边形: 形状 25"/>
            <p:cNvSpPr/>
            <p:nvPr/>
          </p:nvSpPr>
          <p:spPr bwMode="auto">
            <a:xfrm>
              <a:off x="1122015" y="2429669"/>
              <a:ext cx="422275" cy="277813"/>
            </a:xfrm>
            <a:custGeom>
              <a:avLst/>
              <a:gdLst>
                <a:gd name="T0" fmla="*/ 145 w 266"/>
                <a:gd name="T1" fmla="*/ 0 h 175"/>
                <a:gd name="T2" fmla="*/ 170 w 266"/>
                <a:gd name="T3" fmla="*/ 0 h 175"/>
                <a:gd name="T4" fmla="*/ 197 w 266"/>
                <a:gd name="T5" fmla="*/ 6 h 175"/>
                <a:gd name="T6" fmla="*/ 226 w 266"/>
                <a:gd name="T7" fmla="*/ 18 h 175"/>
                <a:gd name="T8" fmla="*/ 257 w 266"/>
                <a:gd name="T9" fmla="*/ 36 h 175"/>
                <a:gd name="T10" fmla="*/ 254 w 266"/>
                <a:gd name="T11" fmla="*/ 35 h 175"/>
                <a:gd name="T12" fmla="*/ 247 w 266"/>
                <a:gd name="T13" fmla="*/ 32 h 175"/>
                <a:gd name="T14" fmla="*/ 235 w 266"/>
                <a:gd name="T15" fmla="*/ 30 h 175"/>
                <a:gd name="T16" fmla="*/ 218 w 266"/>
                <a:gd name="T17" fmla="*/ 26 h 175"/>
                <a:gd name="T18" fmla="*/ 200 w 266"/>
                <a:gd name="T19" fmla="*/ 24 h 175"/>
                <a:gd name="T20" fmla="*/ 179 w 266"/>
                <a:gd name="T21" fmla="*/ 26 h 175"/>
                <a:gd name="T22" fmla="*/ 158 w 266"/>
                <a:gd name="T23" fmla="*/ 30 h 175"/>
                <a:gd name="T24" fmla="*/ 136 w 266"/>
                <a:gd name="T25" fmla="*/ 37 h 175"/>
                <a:gd name="T26" fmla="*/ 114 w 266"/>
                <a:gd name="T27" fmla="*/ 50 h 175"/>
                <a:gd name="T28" fmla="*/ 117 w 266"/>
                <a:gd name="T29" fmla="*/ 49 h 175"/>
                <a:gd name="T30" fmla="*/ 126 w 266"/>
                <a:gd name="T31" fmla="*/ 47 h 175"/>
                <a:gd name="T32" fmla="*/ 140 w 266"/>
                <a:gd name="T33" fmla="*/ 43 h 175"/>
                <a:gd name="T34" fmla="*/ 157 w 266"/>
                <a:gd name="T35" fmla="*/ 40 h 175"/>
                <a:gd name="T36" fmla="*/ 178 w 266"/>
                <a:gd name="T37" fmla="*/ 37 h 175"/>
                <a:gd name="T38" fmla="*/ 200 w 266"/>
                <a:gd name="T39" fmla="*/ 37 h 175"/>
                <a:gd name="T40" fmla="*/ 223 w 266"/>
                <a:gd name="T41" fmla="*/ 40 h 175"/>
                <a:gd name="T42" fmla="*/ 245 w 266"/>
                <a:gd name="T43" fmla="*/ 48 h 175"/>
                <a:gd name="T44" fmla="*/ 266 w 266"/>
                <a:gd name="T45" fmla="*/ 58 h 175"/>
                <a:gd name="T46" fmla="*/ 266 w 266"/>
                <a:gd name="T47" fmla="*/ 61 h 175"/>
                <a:gd name="T48" fmla="*/ 264 w 266"/>
                <a:gd name="T49" fmla="*/ 66 h 175"/>
                <a:gd name="T50" fmla="*/ 260 w 266"/>
                <a:gd name="T51" fmla="*/ 74 h 175"/>
                <a:gd name="T52" fmla="*/ 254 w 266"/>
                <a:gd name="T53" fmla="*/ 84 h 175"/>
                <a:gd name="T54" fmla="*/ 248 w 266"/>
                <a:gd name="T55" fmla="*/ 96 h 175"/>
                <a:gd name="T56" fmla="*/ 240 w 266"/>
                <a:gd name="T57" fmla="*/ 109 h 175"/>
                <a:gd name="T58" fmla="*/ 230 w 266"/>
                <a:gd name="T59" fmla="*/ 123 h 175"/>
                <a:gd name="T60" fmla="*/ 217 w 266"/>
                <a:gd name="T61" fmla="*/ 136 h 175"/>
                <a:gd name="T62" fmla="*/ 202 w 266"/>
                <a:gd name="T63" fmla="*/ 148 h 175"/>
                <a:gd name="T64" fmla="*/ 186 w 266"/>
                <a:gd name="T65" fmla="*/ 158 h 175"/>
                <a:gd name="T66" fmla="*/ 166 w 266"/>
                <a:gd name="T67" fmla="*/ 167 h 175"/>
                <a:gd name="T68" fmla="*/ 145 w 266"/>
                <a:gd name="T69" fmla="*/ 172 h 175"/>
                <a:gd name="T70" fmla="*/ 122 w 266"/>
                <a:gd name="T71" fmla="*/ 175 h 175"/>
                <a:gd name="T72" fmla="*/ 96 w 266"/>
                <a:gd name="T73" fmla="*/ 174 h 175"/>
                <a:gd name="T74" fmla="*/ 66 w 266"/>
                <a:gd name="T75" fmla="*/ 169 h 175"/>
                <a:gd name="T76" fmla="*/ 35 w 266"/>
                <a:gd name="T77" fmla="*/ 157 h 175"/>
                <a:gd name="T78" fmla="*/ 0 w 266"/>
                <a:gd name="T79" fmla="*/ 140 h 175"/>
                <a:gd name="T80" fmla="*/ 1 w 266"/>
                <a:gd name="T81" fmla="*/ 137 h 175"/>
                <a:gd name="T82" fmla="*/ 4 w 266"/>
                <a:gd name="T83" fmla="*/ 132 h 175"/>
                <a:gd name="T84" fmla="*/ 8 w 266"/>
                <a:gd name="T85" fmla="*/ 122 h 175"/>
                <a:gd name="T86" fmla="*/ 13 w 266"/>
                <a:gd name="T87" fmla="*/ 110 h 175"/>
                <a:gd name="T88" fmla="*/ 21 w 266"/>
                <a:gd name="T89" fmla="*/ 96 h 175"/>
                <a:gd name="T90" fmla="*/ 30 w 266"/>
                <a:gd name="T91" fmla="*/ 80 h 175"/>
                <a:gd name="T92" fmla="*/ 40 w 266"/>
                <a:gd name="T93" fmla="*/ 65 h 175"/>
                <a:gd name="T94" fmla="*/ 53 w 266"/>
                <a:gd name="T95" fmla="*/ 49 h 175"/>
                <a:gd name="T96" fmla="*/ 67 w 266"/>
                <a:gd name="T97" fmla="*/ 35 h 175"/>
                <a:gd name="T98" fmla="*/ 84 w 266"/>
                <a:gd name="T99" fmla="*/ 22 h 175"/>
                <a:gd name="T100" fmla="*/ 102 w 266"/>
                <a:gd name="T101" fmla="*/ 11 h 175"/>
                <a:gd name="T102" fmla="*/ 123 w 266"/>
                <a:gd name="T103" fmla="*/ 4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0" y="0"/>
                  </a:lnTo>
                  <a:lnTo>
                    <a:pt x="197" y="6"/>
                  </a:lnTo>
                  <a:lnTo>
                    <a:pt x="226" y="18"/>
                  </a:lnTo>
                  <a:lnTo>
                    <a:pt x="257" y="36"/>
                  </a:lnTo>
                  <a:lnTo>
                    <a:pt x="254" y="35"/>
                  </a:lnTo>
                  <a:lnTo>
                    <a:pt x="247" y="32"/>
                  </a:lnTo>
                  <a:lnTo>
                    <a:pt x="235" y="30"/>
                  </a:lnTo>
                  <a:lnTo>
                    <a:pt x="218" y="26"/>
                  </a:lnTo>
                  <a:lnTo>
                    <a:pt x="200" y="24"/>
                  </a:lnTo>
                  <a:lnTo>
                    <a:pt x="179" y="26"/>
                  </a:lnTo>
                  <a:lnTo>
                    <a:pt x="158" y="30"/>
                  </a:lnTo>
                  <a:lnTo>
                    <a:pt x="136" y="37"/>
                  </a:lnTo>
                  <a:lnTo>
                    <a:pt x="114" y="50"/>
                  </a:lnTo>
                  <a:lnTo>
                    <a:pt x="117" y="49"/>
                  </a:lnTo>
                  <a:lnTo>
                    <a:pt x="126" y="47"/>
                  </a:lnTo>
                  <a:lnTo>
                    <a:pt x="140" y="43"/>
                  </a:lnTo>
                  <a:lnTo>
                    <a:pt x="157" y="40"/>
                  </a:lnTo>
                  <a:lnTo>
                    <a:pt x="178" y="37"/>
                  </a:lnTo>
                  <a:lnTo>
                    <a:pt x="200" y="37"/>
                  </a:lnTo>
                  <a:lnTo>
                    <a:pt x="223" y="40"/>
                  </a:lnTo>
                  <a:lnTo>
                    <a:pt x="245" y="48"/>
                  </a:lnTo>
                  <a:lnTo>
                    <a:pt x="266" y="58"/>
                  </a:lnTo>
                  <a:lnTo>
                    <a:pt x="266" y="61"/>
                  </a:lnTo>
                  <a:lnTo>
                    <a:pt x="264" y="66"/>
                  </a:lnTo>
                  <a:lnTo>
                    <a:pt x="260" y="74"/>
                  </a:lnTo>
                  <a:lnTo>
                    <a:pt x="254" y="84"/>
                  </a:lnTo>
                  <a:lnTo>
                    <a:pt x="248" y="96"/>
                  </a:lnTo>
                  <a:lnTo>
                    <a:pt x="240" y="109"/>
                  </a:lnTo>
                  <a:lnTo>
                    <a:pt x="230" y="123"/>
                  </a:lnTo>
                  <a:lnTo>
                    <a:pt x="217" y="136"/>
                  </a:lnTo>
                  <a:lnTo>
                    <a:pt x="202" y="148"/>
                  </a:lnTo>
                  <a:lnTo>
                    <a:pt x="186" y="158"/>
                  </a:lnTo>
                  <a:lnTo>
                    <a:pt x="166" y="167"/>
                  </a:lnTo>
                  <a:lnTo>
                    <a:pt x="145" y="172"/>
                  </a:lnTo>
                  <a:lnTo>
                    <a:pt x="122" y="175"/>
                  </a:lnTo>
                  <a:lnTo>
                    <a:pt x="96" y="174"/>
                  </a:lnTo>
                  <a:lnTo>
                    <a:pt x="66" y="169"/>
                  </a:lnTo>
                  <a:lnTo>
                    <a:pt x="35" y="157"/>
                  </a:lnTo>
                  <a:lnTo>
                    <a:pt x="0" y="140"/>
                  </a:lnTo>
                  <a:lnTo>
                    <a:pt x="1" y="137"/>
                  </a:lnTo>
                  <a:lnTo>
                    <a:pt x="4" y="132"/>
                  </a:lnTo>
                  <a:lnTo>
                    <a:pt x="8" y="122"/>
                  </a:lnTo>
                  <a:lnTo>
                    <a:pt x="13" y="110"/>
                  </a:lnTo>
                  <a:lnTo>
                    <a:pt x="21" y="96"/>
                  </a:lnTo>
                  <a:lnTo>
                    <a:pt x="30" y="80"/>
                  </a:lnTo>
                  <a:lnTo>
                    <a:pt x="40" y="65"/>
                  </a:lnTo>
                  <a:lnTo>
                    <a:pt x="53" y="49"/>
                  </a:lnTo>
                  <a:lnTo>
                    <a:pt x="67" y="35"/>
                  </a:lnTo>
                  <a:lnTo>
                    <a:pt x="84" y="22"/>
                  </a:lnTo>
                  <a:lnTo>
                    <a:pt x="102" y="11"/>
                  </a:lnTo>
                  <a:lnTo>
                    <a:pt x="123" y="4"/>
                  </a:lnTo>
                  <a:lnTo>
                    <a:pt x="145"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任意多边形: 形状 26"/>
            <p:cNvSpPr/>
            <p:nvPr/>
          </p:nvSpPr>
          <p:spPr bwMode="auto">
            <a:xfrm>
              <a:off x="1171228" y="1870869"/>
              <a:ext cx="404813" cy="280988"/>
            </a:xfrm>
            <a:custGeom>
              <a:avLst/>
              <a:gdLst>
                <a:gd name="T0" fmla="*/ 101 w 255"/>
                <a:gd name="T1" fmla="*/ 0 h 177"/>
                <a:gd name="T2" fmla="*/ 122 w 255"/>
                <a:gd name="T3" fmla="*/ 0 h 177"/>
                <a:gd name="T4" fmla="*/ 143 w 255"/>
                <a:gd name="T5" fmla="*/ 3 h 177"/>
                <a:gd name="T6" fmla="*/ 164 w 255"/>
                <a:gd name="T7" fmla="*/ 8 h 177"/>
                <a:gd name="T8" fmla="*/ 183 w 255"/>
                <a:gd name="T9" fmla="*/ 17 h 177"/>
                <a:gd name="T10" fmla="*/ 201 w 255"/>
                <a:gd name="T11" fmla="*/ 31 h 177"/>
                <a:gd name="T12" fmla="*/ 220 w 255"/>
                <a:gd name="T13" fmla="*/ 48 h 177"/>
                <a:gd name="T14" fmla="*/ 234 w 255"/>
                <a:gd name="T15" fmla="*/ 71 h 177"/>
                <a:gd name="T16" fmla="*/ 246 w 255"/>
                <a:gd name="T17" fmla="*/ 100 h 177"/>
                <a:gd name="T18" fmla="*/ 255 w 255"/>
                <a:gd name="T19" fmla="*/ 135 h 177"/>
                <a:gd name="T20" fmla="*/ 253 w 255"/>
                <a:gd name="T21" fmla="*/ 132 h 177"/>
                <a:gd name="T22" fmla="*/ 249 w 255"/>
                <a:gd name="T23" fmla="*/ 125 h 177"/>
                <a:gd name="T24" fmla="*/ 244 w 255"/>
                <a:gd name="T25" fmla="*/ 114 h 177"/>
                <a:gd name="T26" fmla="*/ 235 w 255"/>
                <a:gd name="T27" fmla="*/ 101 h 177"/>
                <a:gd name="T28" fmla="*/ 222 w 255"/>
                <a:gd name="T29" fmla="*/ 87 h 177"/>
                <a:gd name="T30" fmla="*/ 208 w 255"/>
                <a:gd name="T31" fmla="*/ 73 h 177"/>
                <a:gd name="T32" fmla="*/ 190 w 255"/>
                <a:gd name="T33" fmla="*/ 60 h 177"/>
                <a:gd name="T34" fmla="*/ 168 w 255"/>
                <a:gd name="T35" fmla="*/ 49 h 177"/>
                <a:gd name="T36" fmla="*/ 143 w 255"/>
                <a:gd name="T37" fmla="*/ 44 h 177"/>
                <a:gd name="T38" fmla="*/ 147 w 255"/>
                <a:gd name="T39" fmla="*/ 45 h 177"/>
                <a:gd name="T40" fmla="*/ 155 w 255"/>
                <a:gd name="T41" fmla="*/ 49 h 177"/>
                <a:gd name="T42" fmla="*/ 168 w 255"/>
                <a:gd name="T43" fmla="*/ 57 h 177"/>
                <a:gd name="T44" fmla="*/ 182 w 255"/>
                <a:gd name="T45" fmla="*/ 68 h 177"/>
                <a:gd name="T46" fmla="*/ 197 w 255"/>
                <a:gd name="T47" fmla="*/ 80 h 177"/>
                <a:gd name="T48" fmla="*/ 213 w 255"/>
                <a:gd name="T49" fmla="*/ 96 h 177"/>
                <a:gd name="T50" fmla="*/ 227 w 255"/>
                <a:gd name="T51" fmla="*/ 114 h 177"/>
                <a:gd name="T52" fmla="*/ 239 w 255"/>
                <a:gd name="T53" fmla="*/ 135 h 177"/>
                <a:gd name="T54" fmla="*/ 246 w 255"/>
                <a:gd name="T55" fmla="*/ 157 h 177"/>
                <a:gd name="T56" fmla="*/ 243 w 255"/>
                <a:gd name="T57" fmla="*/ 158 h 177"/>
                <a:gd name="T58" fmla="*/ 238 w 255"/>
                <a:gd name="T59" fmla="*/ 161 h 177"/>
                <a:gd name="T60" fmla="*/ 229 w 255"/>
                <a:gd name="T61" fmla="*/ 165 h 177"/>
                <a:gd name="T62" fmla="*/ 216 w 255"/>
                <a:gd name="T63" fmla="*/ 169 h 177"/>
                <a:gd name="T64" fmla="*/ 201 w 255"/>
                <a:gd name="T65" fmla="*/ 173 h 177"/>
                <a:gd name="T66" fmla="*/ 184 w 255"/>
                <a:gd name="T67" fmla="*/ 175 h 177"/>
                <a:gd name="T68" fmla="*/ 166 w 255"/>
                <a:gd name="T69" fmla="*/ 177 h 177"/>
                <a:gd name="T70" fmla="*/ 147 w 255"/>
                <a:gd name="T71" fmla="*/ 177 h 177"/>
                <a:gd name="T72" fmla="*/ 126 w 255"/>
                <a:gd name="T73" fmla="*/ 173 h 177"/>
                <a:gd name="T74" fmla="*/ 105 w 255"/>
                <a:gd name="T75" fmla="*/ 166 h 177"/>
                <a:gd name="T76" fmla="*/ 86 w 255"/>
                <a:gd name="T77" fmla="*/ 157 h 177"/>
                <a:gd name="T78" fmla="*/ 65 w 255"/>
                <a:gd name="T79" fmla="*/ 141 h 177"/>
                <a:gd name="T80" fmla="*/ 47 w 255"/>
                <a:gd name="T81" fmla="*/ 122 h 177"/>
                <a:gd name="T82" fmla="*/ 28 w 255"/>
                <a:gd name="T83" fmla="*/ 97 h 177"/>
                <a:gd name="T84" fmla="*/ 13 w 255"/>
                <a:gd name="T85" fmla="*/ 65 h 177"/>
                <a:gd name="T86" fmla="*/ 0 w 255"/>
                <a:gd name="T87" fmla="*/ 27 h 177"/>
                <a:gd name="T88" fmla="*/ 1 w 255"/>
                <a:gd name="T89" fmla="*/ 26 h 177"/>
                <a:gd name="T90" fmla="*/ 8 w 255"/>
                <a:gd name="T91" fmla="*/ 23 h 177"/>
                <a:gd name="T92" fmla="*/ 17 w 255"/>
                <a:gd name="T93" fmla="*/ 19 h 177"/>
                <a:gd name="T94" fmla="*/ 30 w 255"/>
                <a:gd name="T95" fmla="*/ 14 h 177"/>
                <a:gd name="T96" fmla="*/ 45 w 255"/>
                <a:gd name="T97" fmla="*/ 10 h 177"/>
                <a:gd name="T98" fmla="*/ 62 w 255"/>
                <a:gd name="T99" fmla="*/ 5 h 177"/>
                <a:gd name="T100" fmla="*/ 82 w 255"/>
                <a:gd name="T101" fmla="*/ 3 h 177"/>
                <a:gd name="T102" fmla="*/ 101 w 255"/>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7">
                  <a:moveTo>
                    <a:pt x="101" y="0"/>
                  </a:moveTo>
                  <a:lnTo>
                    <a:pt x="122" y="0"/>
                  </a:lnTo>
                  <a:lnTo>
                    <a:pt x="143" y="3"/>
                  </a:lnTo>
                  <a:lnTo>
                    <a:pt x="164" y="8"/>
                  </a:lnTo>
                  <a:lnTo>
                    <a:pt x="183" y="17"/>
                  </a:lnTo>
                  <a:lnTo>
                    <a:pt x="201" y="31"/>
                  </a:lnTo>
                  <a:lnTo>
                    <a:pt x="220" y="48"/>
                  </a:lnTo>
                  <a:lnTo>
                    <a:pt x="234" y="71"/>
                  </a:lnTo>
                  <a:lnTo>
                    <a:pt x="246" y="100"/>
                  </a:lnTo>
                  <a:lnTo>
                    <a:pt x="255" y="135"/>
                  </a:lnTo>
                  <a:lnTo>
                    <a:pt x="253" y="132"/>
                  </a:lnTo>
                  <a:lnTo>
                    <a:pt x="249" y="125"/>
                  </a:lnTo>
                  <a:lnTo>
                    <a:pt x="244" y="114"/>
                  </a:lnTo>
                  <a:lnTo>
                    <a:pt x="235" y="101"/>
                  </a:lnTo>
                  <a:lnTo>
                    <a:pt x="222" y="87"/>
                  </a:lnTo>
                  <a:lnTo>
                    <a:pt x="208" y="73"/>
                  </a:lnTo>
                  <a:lnTo>
                    <a:pt x="190" y="60"/>
                  </a:lnTo>
                  <a:lnTo>
                    <a:pt x="168" y="49"/>
                  </a:lnTo>
                  <a:lnTo>
                    <a:pt x="143" y="44"/>
                  </a:lnTo>
                  <a:lnTo>
                    <a:pt x="147" y="45"/>
                  </a:lnTo>
                  <a:lnTo>
                    <a:pt x="155" y="49"/>
                  </a:lnTo>
                  <a:lnTo>
                    <a:pt x="168" y="57"/>
                  </a:lnTo>
                  <a:lnTo>
                    <a:pt x="182" y="68"/>
                  </a:lnTo>
                  <a:lnTo>
                    <a:pt x="197" y="80"/>
                  </a:lnTo>
                  <a:lnTo>
                    <a:pt x="213" y="96"/>
                  </a:lnTo>
                  <a:lnTo>
                    <a:pt x="227" y="114"/>
                  </a:lnTo>
                  <a:lnTo>
                    <a:pt x="239" y="135"/>
                  </a:lnTo>
                  <a:lnTo>
                    <a:pt x="246" y="157"/>
                  </a:lnTo>
                  <a:lnTo>
                    <a:pt x="243" y="158"/>
                  </a:lnTo>
                  <a:lnTo>
                    <a:pt x="238" y="161"/>
                  </a:lnTo>
                  <a:lnTo>
                    <a:pt x="229" y="165"/>
                  </a:lnTo>
                  <a:lnTo>
                    <a:pt x="216" y="169"/>
                  </a:lnTo>
                  <a:lnTo>
                    <a:pt x="201" y="173"/>
                  </a:lnTo>
                  <a:lnTo>
                    <a:pt x="184" y="175"/>
                  </a:lnTo>
                  <a:lnTo>
                    <a:pt x="166" y="177"/>
                  </a:lnTo>
                  <a:lnTo>
                    <a:pt x="147" y="177"/>
                  </a:lnTo>
                  <a:lnTo>
                    <a:pt x="126" y="173"/>
                  </a:lnTo>
                  <a:lnTo>
                    <a:pt x="105" y="166"/>
                  </a:lnTo>
                  <a:lnTo>
                    <a:pt x="86" y="157"/>
                  </a:lnTo>
                  <a:lnTo>
                    <a:pt x="65" y="141"/>
                  </a:lnTo>
                  <a:lnTo>
                    <a:pt x="47" y="122"/>
                  </a:lnTo>
                  <a:lnTo>
                    <a:pt x="28" y="97"/>
                  </a:lnTo>
                  <a:lnTo>
                    <a:pt x="13" y="65"/>
                  </a:lnTo>
                  <a:lnTo>
                    <a:pt x="0" y="27"/>
                  </a:lnTo>
                  <a:lnTo>
                    <a:pt x="1" y="26"/>
                  </a:lnTo>
                  <a:lnTo>
                    <a:pt x="8" y="23"/>
                  </a:lnTo>
                  <a:lnTo>
                    <a:pt x="17" y="19"/>
                  </a:lnTo>
                  <a:lnTo>
                    <a:pt x="30" y="14"/>
                  </a:lnTo>
                  <a:lnTo>
                    <a:pt x="45" y="10"/>
                  </a:lnTo>
                  <a:lnTo>
                    <a:pt x="62" y="5"/>
                  </a:lnTo>
                  <a:lnTo>
                    <a:pt x="82" y="3"/>
                  </a:lnTo>
                  <a:lnTo>
                    <a:pt x="101"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任意多边形: 形状 27"/>
            <p:cNvSpPr/>
            <p:nvPr/>
          </p:nvSpPr>
          <p:spPr bwMode="auto">
            <a:xfrm>
              <a:off x="1645890" y="1396206"/>
              <a:ext cx="277813" cy="423863"/>
            </a:xfrm>
            <a:custGeom>
              <a:avLst/>
              <a:gdLst>
                <a:gd name="T0" fmla="*/ 35 w 175"/>
                <a:gd name="T1" fmla="*/ 0 h 267"/>
                <a:gd name="T2" fmla="*/ 38 w 175"/>
                <a:gd name="T3" fmla="*/ 0 h 267"/>
                <a:gd name="T4" fmla="*/ 44 w 175"/>
                <a:gd name="T5" fmla="*/ 3 h 267"/>
                <a:gd name="T6" fmla="*/ 53 w 175"/>
                <a:gd name="T7" fmla="*/ 7 h 267"/>
                <a:gd name="T8" fmla="*/ 66 w 175"/>
                <a:gd name="T9" fmla="*/ 13 h 267"/>
                <a:gd name="T10" fmla="*/ 79 w 175"/>
                <a:gd name="T11" fmla="*/ 20 h 267"/>
                <a:gd name="T12" fmla="*/ 95 w 175"/>
                <a:gd name="T13" fmla="*/ 29 h 267"/>
                <a:gd name="T14" fmla="*/ 110 w 175"/>
                <a:gd name="T15" fmla="*/ 41 h 267"/>
                <a:gd name="T16" fmla="*/ 126 w 175"/>
                <a:gd name="T17" fmla="*/ 54 h 267"/>
                <a:gd name="T18" fmla="*/ 140 w 175"/>
                <a:gd name="T19" fmla="*/ 68 h 267"/>
                <a:gd name="T20" fmla="*/ 153 w 175"/>
                <a:gd name="T21" fmla="*/ 85 h 267"/>
                <a:gd name="T22" fmla="*/ 165 w 175"/>
                <a:gd name="T23" fmla="*/ 103 h 267"/>
                <a:gd name="T24" fmla="*/ 171 w 175"/>
                <a:gd name="T25" fmla="*/ 124 h 267"/>
                <a:gd name="T26" fmla="*/ 175 w 175"/>
                <a:gd name="T27" fmla="*/ 146 h 267"/>
                <a:gd name="T28" fmla="*/ 175 w 175"/>
                <a:gd name="T29" fmla="*/ 170 h 267"/>
                <a:gd name="T30" fmla="*/ 169 w 175"/>
                <a:gd name="T31" fmla="*/ 196 h 267"/>
                <a:gd name="T32" fmla="*/ 157 w 175"/>
                <a:gd name="T33" fmla="*/ 226 h 267"/>
                <a:gd name="T34" fmla="*/ 139 w 175"/>
                <a:gd name="T35" fmla="*/ 257 h 267"/>
                <a:gd name="T36" fmla="*/ 140 w 175"/>
                <a:gd name="T37" fmla="*/ 255 h 267"/>
                <a:gd name="T38" fmla="*/ 143 w 175"/>
                <a:gd name="T39" fmla="*/ 246 h 267"/>
                <a:gd name="T40" fmla="*/ 147 w 175"/>
                <a:gd name="T41" fmla="*/ 234 h 267"/>
                <a:gd name="T42" fmla="*/ 149 w 175"/>
                <a:gd name="T43" fmla="*/ 219 h 267"/>
                <a:gd name="T44" fmla="*/ 151 w 175"/>
                <a:gd name="T45" fmla="*/ 200 h 267"/>
                <a:gd name="T46" fmla="*/ 151 w 175"/>
                <a:gd name="T47" fmla="*/ 180 h 267"/>
                <a:gd name="T48" fmla="*/ 147 w 175"/>
                <a:gd name="T49" fmla="*/ 157 h 267"/>
                <a:gd name="T50" fmla="*/ 138 w 175"/>
                <a:gd name="T51" fmla="*/ 135 h 267"/>
                <a:gd name="T52" fmla="*/ 125 w 175"/>
                <a:gd name="T53" fmla="*/ 113 h 267"/>
                <a:gd name="T54" fmla="*/ 126 w 175"/>
                <a:gd name="T55" fmla="*/ 117 h 267"/>
                <a:gd name="T56" fmla="*/ 129 w 175"/>
                <a:gd name="T57" fmla="*/ 126 h 267"/>
                <a:gd name="T58" fmla="*/ 132 w 175"/>
                <a:gd name="T59" fmla="*/ 139 h 267"/>
                <a:gd name="T60" fmla="*/ 136 w 175"/>
                <a:gd name="T61" fmla="*/ 157 h 267"/>
                <a:gd name="T62" fmla="*/ 138 w 175"/>
                <a:gd name="T63" fmla="*/ 178 h 267"/>
                <a:gd name="T64" fmla="*/ 138 w 175"/>
                <a:gd name="T65" fmla="*/ 200 h 267"/>
                <a:gd name="T66" fmla="*/ 135 w 175"/>
                <a:gd name="T67" fmla="*/ 222 h 267"/>
                <a:gd name="T68" fmla="*/ 129 w 175"/>
                <a:gd name="T69" fmla="*/ 244 h 267"/>
                <a:gd name="T70" fmla="*/ 117 w 175"/>
                <a:gd name="T71" fmla="*/ 267 h 267"/>
                <a:gd name="T72" fmla="*/ 114 w 175"/>
                <a:gd name="T73" fmla="*/ 265 h 267"/>
                <a:gd name="T74" fmla="*/ 109 w 175"/>
                <a:gd name="T75" fmla="*/ 264 h 267"/>
                <a:gd name="T76" fmla="*/ 101 w 175"/>
                <a:gd name="T77" fmla="*/ 260 h 267"/>
                <a:gd name="T78" fmla="*/ 91 w 175"/>
                <a:gd name="T79" fmla="*/ 255 h 267"/>
                <a:gd name="T80" fmla="*/ 79 w 175"/>
                <a:gd name="T81" fmla="*/ 248 h 267"/>
                <a:gd name="T82" fmla="*/ 66 w 175"/>
                <a:gd name="T83" fmla="*/ 239 h 267"/>
                <a:gd name="T84" fmla="*/ 53 w 175"/>
                <a:gd name="T85" fmla="*/ 229 h 267"/>
                <a:gd name="T86" fmla="*/ 40 w 175"/>
                <a:gd name="T87" fmla="*/ 217 h 267"/>
                <a:gd name="T88" fmla="*/ 27 w 175"/>
                <a:gd name="T89" fmla="*/ 202 h 267"/>
                <a:gd name="T90" fmla="*/ 17 w 175"/>
                <a:gd name="T91" fmla="*/ 186 h 267"/>
                <a:gd name="T92" fmla="*/ 9 w 175"/>
                <a:gd name="T93" fmla="*/ 167 h 267"/>
                <a:gd name="T94" fmla="*/ 2 w 175"/>
                <a:gd name="T95" fmla="*/ 146 h 267"/>
                <a:gd name="T96" fmla="*/ 0 w 175"/>
                <a:gd name="T97" fmla="*/ 121 h 267"/>
                <a:gd name="T98" fmla="*/ 1 w 175"/>
                <a:gd name="T99" fmla="*/ 95 h 267"/>
                <a:gd name="T100" fmla="*/ 8 w 175"/>
                <a:gd name="T101" fmla="*/ 67 h 267"/>
                <a:gd name="T102" fmla="*/ 18 w 175"/>
                <a:gd name="T103" fmla="*/ 34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8" y="0"/>
                  </a:lnTo>
                  <a:lnTo>
                    <a:pt x="44" y="3"/>
                  </a:lnTo>
                  <a:lnTo>
                    <a:pt x="53" y="7"/>
                  </a:lnTo>
                  <a:lnTo>
                    <a:pt x="66" y="13"/>
                  </a:lnTo>
                  <a:lnTo>
                    <a:pt x="79" y="20"/>
                  </a:lnTo>
                  <a:lnTo>
                    <a:pt x="95" y="29"/>
                  </a:lnTo>
                  <a:lnTo>
                    <a:pt x="110" y="41"/>
                  </a:lnTo>
                  <a:lnTo>
                    <a:pt x="126" y="54"/>
                  </a:lnTo>
                  <a:lnTo>
                    <a:pt x="140" y="68"/>
                  </a:lnTo>
                  <a:lnTo>
                    <a:pt x="153" y="85"/>
                  </a:lnTo>
                  <a:lnTo>
                    <a:pt x="165" y="103"/>
                  </a:lnTo>
                  <a:lnTo>
                    <a:pt x="171" y="124"/>
                  </a:lnTo>
                  <a:lnTo>
                    <a:pt x="175" y="146"/>
                  </a:lnTo>
                  <a:lnTo>
                    <a:pt x="175" y="170"/>
                  </a:lnTo>
                  <a:lnTo>
                    <a:pt x="169" y="196"/>
                  </a:lnTo>
                  <a:lnTo>
                    <a:pt x="157" y="226"/>
                  </a:lnTo>
                  <a:lnTo>
                    <a:pt x="139" y="257"/>
                  </a:lnTo>
                  <a:lnTo>
                    <a:pt x="140" y="255"/>
                  </a:lnTo>
                  <a:lnTo>
                    <a:pt x="143" y="246"/>
                  </a:lnTo>
                  <a:lnTo>
                    <a:pt x="147" y="234"/>
                  </a:lnTo>
                  <a:lnTo>
                    <a:pt x="149" y="219"/>
                  </a:lnTo>
                  <a:lnTo>
                    <a:pt x="151" y="200"/>
                  </a:lnTo>
                  <a:lnTo>
                    <a:pt x="151" y="180"/>
                  </a:lnTo>
                  <a:lnTo>
                    <a:pt x="147" y="157"/>
                  </a:lnTo>
                  <a:lnTo>
                    <a:pt x="138" y="135"/>
                  </a:lnTo>
                  <a:lnTo>
                    <a:pt x="125" y="113"/>
                  </a:lnTo>
                  <a:lnTo>
                    <a:pt x="126" y="117"/>
                  </a:lnTo>
                  <a:lnTo>
                    <a:pt x="129" y="126"/>
                  </a:lnTo>
                  <a:lnTo>
                    <a:pt x="132" y="139"/>
                  </a:lnTo>
                  <a:lnTo>
                    <a:pt x="136" y="157"/>
                  </a:lnTo>
                  <a:lnTo>
                    <a:pt x="138" y="178"/>
                  </a:lnTo>
                  <a:lnTo>
                    <a:pt x="138" y="200"/>
                  </a:lnTo>
                  <a:lnTo>
                    <a:pt x="135" y="222"/>
                  </a:lnTo>
                  <a:lnTo>
                    <a:pt x="129" y="244"/>
                  </a:lnTo>
                  <a:lnTo>
                    <a:pt x="117" y="267"/>
                  </a:lnTo>
                  <a:lnTo>
                    <a:pt x="114" y="265"/>
                  </a:lnTo>
                  <a:lnTo>
                    <a:pt x="109" y="264"/>
                  </a:lnTo>
                  <a:lnTo>
                    <a:pt x="101" y="260"/>
                  </a:lnTo>
                  <a:lnTo>
                    <a:pt x="91" y="255"/>
                  </a:lnTo>
                  <a:lnTo>
                    <a:pt x="79" y="248"/>
                  </a:lnTo>
                  <a:lnTo>
                    <a:pt x="66" y="239"/>
                  </a:lnTo>
                  <a:lnTo>
                    <a:pt x="53" y="229"/>
                  </a:lnTo>
                  <a:lnTo>
                    <a:pt x="40" y="217"/>
                  </a:lnTo>
                  <a:lnTo>
                    <a:pt x="27" y="202"/>
                  </a:lnTo>
                  <a:lnTo>
                    <a:pt x="17" y="186"/>
                  </a:lnTo>
                  <a:lnTo>
                    <a:pt x="9" y="167"/>
                  </a:lnTo>
                  <a:lnTo>
                    <a:pt x="2" y="146"/>
                  </a:lnTo>
                  <a:lnTo>
                    <a:pt x="0" y="121"/>
                  </a:lnTo>
                  <a:lnTo>
                    <a:pt x="1" y="95"/>
                  </a:lnTo>
                  <a:lnTo>
                    <a:pt x="8" y="67"/>
                  </a:lnTo>
                  <a:lnTo>
                    <a:pt x="18" y="34"/>
                  </a:lnTo>
                  <a:lnTo>
                    <a:pt x="35"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任意多边形: 形状 28"/>
            <p:cNvSpPr/>
            <p:nvPr/>
          </p:nvSpPr>
          <p:spPr bwMode="auto">
            <a:xfrm>
              <a:off x="2157065" y="1499394"/>
              <a:ext cx="280988" cy="406400"/>
            </a:xfrm>
            <a:custGeom>
              <a:avLst/>
              <a:gdLst>
                <a:gd name="T0" fmla="*/ 150 w 177"/>
                <a:gd name="T1" fmla="*/ 0 h 256"/>
                <a:gd name="T2" fmla="*/ 151 w 177"/>
                <a:gd name="T3" fmla="*/ 3 h 256"/>
                <a:gd name="T4" fmla="*/ 154 w 177"/>
                <a:gd name="T5" fmla="*/ 9 h 256"/>
                <a:gd name="T6" fmla="*/ 157 w 177"/>
                <a:gd name="T7" fmla="*/ 18 h 256"/>
                <a:gd name="T8" fmla="*/ 163 w 177"/>
                <a:gd name="T9" fmla="*/ 31 h 256"/>
                <a:gd name="T10" fmla="*/ 167 w 177"/>
                <a:gd name="T11" fmla="*/ 47 h 256"/>
                <a:gd name="T12" fmla="*/ 172 w 177"/>
                <a:gd name="T13" fmla="*/ 64 h 256"/>
                <a:gd name="T14" fmla="*/ 174 w 177"/>
                <a:gd name="T15" fmla="*/ 82 h 256"/>
                <a:gd name="T16" fmla="*/ 177 w 177"/>
                <a:gd name="T17" fmla="*/ 103 h 256"/>
                <a:gd name="T18" fmla="*/ 177 w 177"/>
                <a:gd name="T19" fmla="*/ 124 h 256"/>
                <a:gd name="T20" fmla="*/ 174 w 177"/>
                <a:gd name="T21" fmla="*/ 144 h 256"/>
                <a:gd name="T22" fmla="*/ 169 w 177"/>
                <a:gd name="T23" fmla="*/ 165 h 256"/>
                <a:gd name="T24" fmla="*/ 159 w 177"/>
                <a:gd name="T25" fmla="*/ 185 h 256"/>
                <a:gd name="T26" fmla="*/ 146 w 177"/>
                <a:gd name="T27" fmla="*/ 203 h 256"/>
                <a:gd name="T28" fmla="*/ 129 w 177"/>
                <a:gd name="T29" fmla="*/ 220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3 w 177"/>
                <a:gd name="T41" fmla="*/ 244 h 256"/>
                <a:gd name="T42" fmla="*/ 76 w 177"/>
                <a:gd name="T43" fmla="*/ 235 h 256"/>
                <a:gd name="T44" fmla="*/ 90 w 177"/>
                <a:gd name="T45" fmla="*/ 224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8 w 177"/>
                <a:gd name="T57" fmla="*/ 156 h 256"/>
                <a:gd name="T58" fmla="*/ 120 w 177"/>
                <a:gd name="T59" fmla="*/ 168 h 256"/>
                <a:gd name="T60" fmla="*/ 109 w 177"/>
                <a:gd name="T61" fmla="*/ 183 h 256"/>
                <a:gd name="T62" fmla="*/ 96 w 177"/>
                <a:gd name="T63" fmla="*/ 199 h 256"/>
                <a:gd name="T64" fmla="*/ 81 w 177"/>
                <a:gd name="T65" fmla="*/ 215 h 256"/>
                <a:gd name="T66" fmla="*/ 63 w 177"/>
                <a:gd name="T67" fmla="*/ 229 h 256"/>
                <a:gd name="T68" fmla="*/ 42 w 177"/>
                <a:gd name="T69" fmla="*/ 240 h 256"/>
                <a:gd name="T70" fmla="*/ 20 w 177"/>
                <a:gd name="T71" fmla="*/ 247 h 256"/>
                <a:gd name="T72" fmla="*/ 18 w 177"/>
                <a:gd name="T73" fmla="*/ 244 h 256"/>
                <a:gd name="T74" fmla="*/ 16 w 177"/>
                <a:gd name="T75" fmla="*/ 239 h 256"/>
                <a:gd name="T76" fmla="*/ 12 w 177"/>
                <a:gd name="T77" fmla="*/ 229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8 h 256"/>
                <a:gd name="T90" fmla="*/ 9 w 177"/>
                <a:gd name="T91" fmla="*/ 107 h 256"/>
                <a:gd name="T92" fmla="*/ 20 w 177"/>
                <a:gd name="T93" fmla="*/ 86 h 256"/>
                <a:gd name="T94" fmla="*/ 35 w 177"/>
                <a:gd name="T95" fmla="*/ 67 h 256"/>
                <a:gd name="T96" fmla="*/ 55 w 177"/>
                <a:gd name="T97" fmla="*/ 47 h 256"/>
                <a:gd name="T98" fmla="*/ 79 w 177"/>
                <a:gd name="T99" fmla="*/ 30 h 256"/>
                <a:gd name="T100" fmla="*/ 112 w 177"/>
                <a:gd name="T101" fmla="*/ 15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9"/>
                  </a:lnTo>
                  <a:lnTo>
                    <a:pt x="157" y="18"/>
                  </a:lnTo>
                  <a:lnTo>
                    <a:pt x="163" y="31"/>
                  </a:lnTo>
                  <a:lnTo>
                    <a:pt x="167" y="47"/>
                  </a:lnTo>
                  <a:lnTo>
                    <a:pt x="172" y="64"/>
                  </a:lnTo>
                  <a:lnTo>
                    <a:pt x="174" y="82"/>
                  </a:lnTo>
                  <a:lnTo>
                    <a:pt x="177" y="103"/>
                  </a:lnTo>
                  <a:lnTo>
                    <a:pt x="177" y="124"/>
                  </a:lnTo>
                  <a:lnTo>
                    <a:pt x="174" y="144"/>
                  </a:lnTo>
                  <a:lnTo>
                    <a:pt x="169" y="165"/>
                  </a:lnTo>
                  <a:lnTo>
                    <a:pt x="159" y="185"/>
                  </a:lnTo>
                  <a:lnTo>
                    <a:pt x="146" y="203"/>
                  </a:lnTo>
                  <a:lnTo>
                    <a:pt x="129" y="220"/>
                  </a:lnTo>
                  <a:lnTo>
                    <a:pt x="105" y="235"/>
                  </a:lnTo>
                  <a:lnTo>
                    <a:pt x="77" y="247"/>
                  </a:lnTo>
                  <a:lnTo>
                    <a:pt x="42" y="256"/>
                  </a:lnTo>
                  <a:lnTo>
                    <a:pt x="44" y="255"/>
                  </a:lnTo>
                  <a:lnTo>
                    <a:pt x="52" y="251"/>
                  </a:lnTo>
                  <a:lnTo>
                    <a:pt x="63" y="244"/>
                  </a:lnTo>
                  <a:lnTo>
                    <a:pt x="76" y="235"/>
                  </a:lnTo>
                  <a:lnTo>
                    <a:pt x="90" y="224"/>
                  </a:lnTo>
                  <a:lnTo>
                    <a:pt x="104" y="209"/>
                  </a:lnTo>
                  <a:lnTo>
                    <a:pt x="117" y="191"/>
                  </a:lnTo>
                  <a:lnTo>
                    <a:pt x="126" y="169"/>
                  </a:lnTo>
                  <a:lnTo>
                    <a:pt x="133" y="144"/>
                  </a:lnTo>
                  <a:lnTo>
                    <a:pt x="131" y="148"/>
                  </a:lnTo>
                  <a:lnTo>
                    <a:pt x="128" y="156"/>
                  </a:lnTo>
                  <a:lnTo>
                    <a:pt x="120" y="168"/>
                  </a:lnTo>
                  <a:lnTo>
                    <a:pt x="109" y="183"/>
                  </a:lnTo>
                  <a:lnTo>
                    <a:pt x="96" y="199"/>
                  </a:lnTo>
                  <a:lnTo>
                    <a:pt x="81" y="215"/>
                  </a:lnTo>
                  <a:lnTo>
                    <a:pt x="63" y="229"/>
                  </a:lnTo>
                  <a:lnTo>
                    <a:pt x="42" y="240"/>
                  </a:lnTo>
                  <a:lnTo>
                    <a:pt x="20" y="247"/>
                  </a:lnTo>
                  <a:lnTo>
                    <a:pt x="18" y="244"/>
                  </a:lnTo>
                  <a:lnTo>
                    <a:pt x="16" y="239"/>
                  </a:lnTo>
                  <a:lnTo>
                    <a:pt x="12" y="229"/>
                  </a:lnTo>
                  <a:lnTo>
                    <a:pt x="8" y="217"/>
                  </a:lnTo>
                  <a:lnTo>
                    <a:pt x="4" y="203"/>
                  </a:lnTo>
                  <a:lnTo>
                    <a:pt x="1" y="186"/>
                  </a:lnTo>
                  <a:lnTo>
                    <a:pt x="0" y="168"/>
                  </a:lnTo>
                  <a:lnTo>
                    <a:pt x="0" y="148"/>
                  </a:lnTo>
                  <a:lnTo>
                    <a:pt x="4" y="128"/>
                  </a:lnTo>
                  <a:lnTo>
                    <a:pt x="9" y="107"/>
                  </a:lnTo>
                  <a:lnTo>
                    <a:pt x="20" y="86"/>
                  </a:lnTo>
                  <a:lnTo>
                    <a:pt x="35" y="67"/>
                  </a:lnTo>
                  <a:lnTo>
                    <a:pt x="55" y="47"/>
                  </a:lnTo>
                  <a:lnTo>
                    <a:pt x="79" y="30"/>
                  </a:lnTo>
                  <a:lnTo>
                    <a:pt x="112" y="15"/>
                  </a:lnTo>
                  <a:lnTo>
                    <a:pt x="150"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任意多边形: 形状 29"/>
            <p:cNvSpPr/>
            <p:nvPr/>
          </p:nvSpPr>
          <p:spPr bwMode="auto">
            <a:xfrm>
              <a:off x="2596803" y="1775619"/>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任意多边形: 形状 30"/>
            <p:cNvSpPr/>
            <p:nvPr/>
          </p:nvSpPr>
          <p:spPr bwMode="auto">
            <a:xfrm>
              <a:off x="2987328" y="1288256"/>
              <a:ext cx="279400" cy="422275"/>
            </a:xfrm>
            <a:custGeom>
              <a:avLst/>
              <a:gdLst>
                <a:gd name="T0" fmla="*/ 35 w 176"/>
                <a:gd name="T1" fmla="*/ 0 h 266"/>
                <a:gd name="T2" fmla="*/ 37 w 176"/>
                <a:gd name="T3" fmla="*/ 1 h 266"/>
                <a:gd name="T4" fmla="*/ 44 w 176"/>
                <a:gd name="T5" fmla="*/ 4 h 266"/>
                <a:gd name="T6" fmla="*/ 53 w 176"/>
                <a:gd name="T7" fmla="*/ 7 h 266"/>
                <a:gd name="T8" fmla="*/ 66 w 176"/>
                <a:gd name="T9" fmla="*/ 13 h 266"/>
                <a:gd name="T10" fmla="*/ 80 w 176"/>
                <a:gd name="T11" fmla="*/ 20 h 266"/>
                <a:gd name="T12" fmla="*/ 95 w 176"/>
                <a:gd name="T13" fmla="*/ 29 h 266"/>
                <a:gd name="T14" fmla="*/ 110 w 176"/>
                <a:gd name="T15" fmla="*/ 40 h 266"/>
                <a:gd name="T16" fmla="*/ 126 w 176"/>
                <a:gd name="T17" fmla="*/ 53 h 266"/>
                <a:gd name="T18" fmla="*/ 141 w 176"/>
                <a:gd name="T19" fmla="*/ 68 h 266"/>
                <a:gd name="T20" fmla="*/ 154 w 176"/>
                <a:gd name="T21" fmla="*/ 84 h 266"/>
                <a:gd name="T22" fmla="*/ 165 w 176"/>
                <a:gd name="T23" fmla="*/ 103 h 266"/>
                <a:gd name="T24" fmla="*/ 173 w 176"/>
                <a:gd name="T25" fmla="*/ 123 h 266"/>
                <a:gd name="T26" fmla="*/ 176 w 176"/>
                <a:gd name="T27" fmla="*/ 146 h 266"/>
                <a:gd name="T28" fmla="*/ 175 w 176"/>
                <a:gd name="T29" fmla="*/ 171 h 266"/>
                <a:gd name="T30" fmla="*/ 170 w 176"/>
                <a:gd name="T31" fmla="*/ 197 h 266"/>
                <a:gd name="T32" fmla="*/ 158 w 176"/>
                <a:gd name="T33" fmla="*/ 225 h 266"/>
                <a:gd name="T34" fmla="*/ 140 w 176"/>
                <a:gd name="T35" fmla="*/ 257 h 266"/>
                <a:gd name="T36" fmla="*/ 140 w 176"/>
                <a:gd name="T37" fmla="*/ 254 h 266"/>
                <a:gd name="T38" fmla="*/ 143 w 176"/>
                <a:gd name="T39" fmla="*/ 246 h 266"/>
                <a:gd name="T40" fmla="*/ 147 w 176"/>
                <a:gd name="T41" fmla="*/ 235 h 266"/>
                <a:gd name="T42" fmla="*/ 149 w 176"/>
                <a:gd name="T43" fmla="*/ 219 h 266"/>
                <a:gd name="T44" fmla="*/ 150 w 176"/>
                <a:gd name="T45" fmla="*/ 201 h 266"/>
                <a:gd name="T46" fmla="*/ 150 w 176"/>
                <a:gd name="T47" fmla="*/ 180 h 266"/>
                <a:gd name="T48" fmla="*/ 147 w 176"/>
                <a:gd name="T49" fmla="*/ 158 h 266"/>
                <a:gd name="T50" fmla="*/ 139 w 176"/>
                <a:gd name="T51" fmla="*/ 136 h 266"/>
                <a:gd name="T52" fmla="*/ 126 w 176"/>
                <a:gd name="T53" fmla="*/ 114 h 266"/>
                <a:gd name="T54" fmla="*/ 127 w 176"/>
                <a:gd name="T55" fmla="*/ 116 h 266"/>
                <a:gd name="T56" fmla="*/ 130 w 176"/>
                <a:gd name="T57" fmla="*/ 126 h 266"/>
                <a:gd name="T58" fmla="*/ 132 w 176"/>
                <a:gd name="T59" fmla="*/ 140 h 266"/>
                <a:gd name="T60" fmla="*/ 136 w 176"/>
                <a:gd name="T61" fmla="*/ 158 h 266"/>
                <a:gd name="T62" fmla="*/ 137 w 176"/>
                <a:gd name="T63" fmla="*/ 177 h 266"/>
                <a:gd name="T64" fmla="*/ 137 w 176"/>
                <a:gd name="T65" fmla="*/ 200 h 266"/>
                <a:gd name="T66" fmla="*/ 135 w 176"/>
                <a:gd name="T67" fmla="*/ 223 h 266"/>
                <a:gd name="T68" fmla="*/ 128 w 176"/>
                <a:gd name="T69" fmla="*/ 245 h 266"/>
                <a:gd name="T70" fmla="*/ 117 w 176"/>
                <a:gd name="T71" fmla="*/ 266 h 266"/>
                <a:gd name="T72" fmla="*/ 115 w 176"/>
                <a:gd name="T73" fmla="*/ 266 h 266"/>
                <a:gd name="T74" fmla="*/ 109 w 176"/>
                <a:gd name="T75" fmla="*/ 263 h 266"/>
                <a:gd name="T76" fmla="*/ 101 w 176"/>
                <a:gd name="T77" fmla="*/ 261 h 266"/>
                <a:gd name="T78" fmla="*/ 91 w 176"/>
                <a:gd name="T79" fmla="*/ 255 h 266"/>
                <a:gd name="T80" fmla="*/ 79 w 176"/>
                <a:gd name="T81" fmla="*/ 248 h 266"/>
                <a:gd name="T82" fmla="*/ 66 w 176"/>
                <a:gd name="T83" fmla="*/ 240 h 266"/>
                <a:gd name="T84" fmla="*/ 53 w 176"/>
                <a:gd name="T85" fmla="*/ 229 h 266"/>
                <a:gd name="T86" fmla="*/ 40 w 176"/>
                <a:gd name="T87" fmla="*/ 216 h 266"/>
                <a:gd name="T88" fmla="*/ 28 w 176"/>
                <a:gd name="T89" fmla="*/ 202 h 266"/>
                <a:gd name="T90" fmla="*/ 17 w 176"/>
                <a:gd name="T91" fmla="*/ 185 h 266"/>
                <a:gd name="T92" fmla="*/ 9 w 176"/>
                <a:gd name="T93" fmla="*/ 167 h 266"/>
                <a:gd name="T94" fmla="*/ 2 w 176"/>
                <a:gd name="T95" fmla="*/ 145 h 266"/>
                <a:gd name="T96" fmla="*/ 0 w 176"/>
                <a:gd name="T97" fmla="*/ 122 h 266"/>
                <a:gd name="T98" fmla="*/ 1 w 176"/>
                <a:gd name="T99" fmla="*/ 96 h 266"/>
                <a:gd name="T100" fmla="*/ 7 w 176"/>
                <a:gd name="T101" fmla="*/ 66 h 266"/>
                <a:gd name="T102" fmla="*/ 18 w 176"/>
                <a:gd name="T103" fmla="*/ 35 h 266"/>
                <a:gd name="T104" fmla="*/ 35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35" y="0"/>
                  </a:moveTo>
                  <a:lnTo>
                    <a:pt x="37" y="1"/>
                  </a:lnTo>
                  <a:lnTo>
                    <a:pt x="44" y="4"/>
                  </a:lnTo>
                  <a:lnTo>
                    <a:pt x="53" y="7"/>
                  </a:lnTo>
                  <a:lnTo>
                    <a:pt x="66" y="13"/>
                  </a:lnTo>
                  <a:lnTo>
                    <a:pt x="80" y="20"/>
                  </a:lnTo>
                  <a:lnTo>
                    <a:pt x="95" y="29"/>
                  </a:lnTo>
                  <a:lnTo>
                    <a:pt x="110" y="40"/>
                  </a:lnTo>
                  <a:lnTo>
                    <a:pt x="126" y="53"/>
                  </a:lnTo>
                  <a:lnTo>
                    <a:pt x="141" y="68"/>
                  </a:lnTo>
                  <a:lnTo>
                    <a:pt x="154" y="84"/>
                  </a:lnTo>
                  <a:lnTo>
                    <a:pt x="165" y="103"/>
                  </a:lnTo>
                  <a:lnTo>
                    <a:pt x="173" y="123"/>
                  </a:lnTo>
                  <a:lnTo>
                    <a:pt x="176" y="146"/>
                  </a:lnTo>
                  <a:lnTo>
                    <a:pt x="175" y="171"/>
                  </a:lnTo>
                  <a:lnTo>
                    <a:pt x="170" y="197"/>
                  </a:lnTo>
                  <a:lnTo>
                    <a:pt x="158" y="225"/>
                  </a:lnTo>
                  <a:lnTo>
                    <a:pt x="140" y="257"/>
                  </a:lnTo>
                  <a:lnTo>
                    <a:pt x="140" y="254"/>
                  </a:lnTo>
                  <a:lnTo>
                    <a:pt x="143" y="246"/>
                  </a:lnTo>
                  <a:lnTo>
                    <a:pt x="147" y="235"/>
                  </a:lnTo>
                  <a:lnTo>
                    <a:pt x="149" y="219"/>
                  </a:lnTo>
                  <a:lnTo>
                    <a:pt x="150" y="201"/>
                  </a:lnTo>
                  <a:lnTo>
                    <a:pt x="150" y="180"/>
                  </a:lnTo>
                  <a:lnTo>
                    <a:pt x="147" y="158"/>
                  </a:lnTo>
                  <a:lnTo>
                    <a:pt x="139" y="136"/>
                  </a:lnTo>
                  <a:lnTo>
                    <a:pt x="126" y="114"/>
                  </a:lnTo>
                  <a:lnTo>
                    <a:pt x="127" y="116"/>
                  </a:lnTo>
                  <a:lnTo>
                    <a:pt x="130" y="126"/>
                  </a:lnTo>
                  <a:lnTo>
                    <a:pt x="132" y="140"/>
                  </a:lnTo>
                  <a:lnTo>
                    <a:pt x="136" y="158"/>
                  </a:lnTo>
                  <a:lnTo>
                    <a:pt x="137" y="177"/>
                  </a:lnTo>
                  <a:lnTo>
                    <a:pt x="137" y="200"/>
                  </a:lnTo>
                  <a:lnTo>
                    <a:pt x="135" y="223"/>
                  </a:lnTo>
                  <a:lnTo>
                    <a:pt x="128" y="245"/>
                  </a:lnTo>
                  <a:lnTo>
                    <a:pt x="117" y="266"/>
                  </a:lnTo>
                  <a:lnTo>
                    <a:pt x="115" y="266"/>
                  </a:lnTo>
                  <a:lnTo>
                    <a:pt x="109" y="263"/>
                  </a:lnTo>
                  <a:lnTo>
                    <a:pt x="101" y="261"/>
                  </a:lnTo>
                  <a:lnTo>
                    <a:pt x="91" y="255"/>
                  </a:lnTo>
                  <a:lnTo>
                    <a:pt x="79" y="248"/>
                  </a:lnTo>
                  <a:lnTo>
                    <a:pt x="66" y="240"/>
                  </a:lnTo>
                  <a:lnTo>
                    <a:pt x="53" y="229"/>
                  </a:lnTo>
                  <a:lnTo>
                    <a:pt x="40" y="216"/>
                  </a:lnTo>
                  <a:lnTo>
                    <a:pt x="28" y="202"/>
                  </a:lnTo>
                  <a:lnTo>
                    <a:pt x="17" y="185"/>
                  </a:lnTo>
                  <a:lnTo>
                    <a:pt x="9" y="167"/>
                  </a:lnTo>
                  <a:lnTo>
                    <a:pt x="2" y="145"/>
                  </a:lnTo>
                  <a:lnTo>
                    <a:pt x="0" y="122"/>
                  </a:lnTo>
                  <a:lnTo>
                    <a:pt x="1" y="96"/>
                  </a:lnTo>
                  <a:lnTo>
                    <a:pt x="7" y="66"/>
                  </a:lnTo>
                  <a:lnTo>
                    <a:pt x="18" y="35"/>
                  </a:lnTo>
                  <a:lnTo>
                    <a:pt x="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任意多边形: 形状 31"/>
            <p:cNvSpPr/>
            <p:nvPr/>
          </p:nvSpPr>
          <p:spPr bwMode="auto">
            <a:xfrm>
              <a:off x="2904778" y="2055019"/>
              <a:ext cx="277813" cy="423863"/>
            </a:xfrm>
            <a:custGeom>
              <a:avLst/>
              <a:gdLst>
                <a:gd name="T0" fmla="*/ 35 w 175"/>
                <a:gd name="T1" fmla="*/ 0 h 267"/>
                <a:gd name="T2" fmla="*/ 36 w 175"/>
                <a:gd name="T3" fmla="*/ 1 h 267"/>
                <a:gd name="T4" fmla="*/ 43 w 175"/>
                <a:gd name="T5" fmla="*/ 3 h 267"/>
                <a:gd name="T6" fmla="*/ 53 w 175"/>
                <a:gd name="T7" fmla="*/ 7 h 267"/>
                <a:gd name="T8" fmla="*/ 65 w 175"/>
                <a:gd name="T9" fmla="*/ 13 h 267"/>
                <a:gd name="T10" fmla="*/ 79 w 175"/>
                <a:gd name="T11" fmla="*/ 20 h 267"/>
                <a:gd name="T12" fmla="*/ 95 w 175"/>
                <a:gd name="T13" fmla="*/ 29 h 267"/>
                <a:gd name="T14" fmla="*/ 110 w 175"/>
                <a:gd name="T15" fmla="*/ 41 h 267"/>
                <a:gd name="T16" fmla="*/ 126 w 175"/>
                <a:gd name="T17" fmla="*/ 53 h 267"/>
                <a:gd name="T18" fmla="*/ 140 w 175"/>
                <a:gd name="T19" fmla="*/ 68 h 267"/>
                <a:gd name="T20" fmla="*/ 153 w 175"/>
                <a:gd name="T21" fmla="*/ 84 h 267"/>
                <a:gd name="T22" fmla="*/ 163 w 175"/>
                <a:gd name="T23" fmla="*/ 103 h 267"/>
                <a:gd name="T24" fmla="*/ 171 w 175"/>
                <a:gd name="T25" fmla="*/ 123 h 267"/>
                <a:gd name="T26" fmla="*/ 175 w 175"/>
                <a:gd name="T27" fmla="*/ 146 h 267"/>
                <a:gd name="T28" fmla="*/ 174 w 175"/>
                <a:gd name="T29" fmla="*/ 171 h 267"/>
                <a:gd name="T30" fmla="*/ 169 w 175"/>
                <a:gd name="T31" fmla="*/ 197 h 267"/>
                <a:gd name="T32" fmla="*/ 157 w 175"/>
                <a:gd name="T33" fmla="*/ 225 h 267"/>
                <a:gd name="T34" fmla="*/ 139 w 175"/>
                <a:gd name="T35" fmla="*/ 257 h 267"/>
                <a:gd name="T36" fmla="*/ 140 w 175"/>
                <a:gd name="T37" fmla="*/ 254 h 267"/>
                <a:gd name="T38" fmla="*/ 143 w 175"/>
                <a:gd name="T39" fmla="*/ 246 h 267"/>
                <a:gd name="T40" fmla="*/ 145 w 175"/>
                <a:gd name="T41" fmla="*/ 235 h 267"/>
                <a:gd name="T42" fmla="*/ 148 w 175"/>
                <a:gd name="T43" fmla="*/ 219 h 267"/>
                <a:gd name="T44" fmla="*/ 150 w 175"/>
                <a:gd name="T45" fmla="*/ 201 h 267"/>
                <a:gd name="T46" fmla="*/ 149 w 175"/>
                <a:gd name="T47" fmla="*/ 180 h 267"/>
                <a:gd name="T48" fmla="*/ 145 w 175"/>
                <a:gd name="T49" fmla="*/ 158 h 267"/>
                <a:gd name="T50" fmla="*/ 137 w 175"/>
                <a:gd name="T51" fmla="*/ 136 h 267"/>
                <a:gd name="T52" fmla="*/ 124 w 175"/>
                <a:gd name="T53" fmla="*/ 114 h 267"/>
                <a:gd name="T54" fmla="*/ 126 w 175"/>
                <a:gd name="T55" fmla="*/ 116 h 267"/>
                <a:gd name="T56" fmla="*/ 128 w 175"/>
                <a:gd name="T57" fmla="*/ 125 h 267"/>
                <a:gd name="T58" fmla="*/ 132 w 175"/>
                <a:gd name="T59" fmla="*/ 140 h 267"/>
                <a:gd name="T60" fmla="*/ 135 w 175"/>
                <a:gd name="T61" fmla="*/ 158 h 267"/>
                <a:gd name="T62" fmla="*/ 137 w 175"/>
                <a:gd name="T63" fmla="*/ 177 h 267"/>
                <a:gd name="T64" fmla="*/ 137 w 175"/>
                <a:gd name="T65" fmla="*/ 199 h 267"/>
                <a:gd name="T66" fmla="*/ 134 w 175"/>
                <a:gd name="T67" fmla="*/ 223 h 267"/>
                <a:gd name="T68" fmla="*/ 127 w 175"/>
                <a:gd name="T69" fmla="*/ 245 h 267"/>
                <a:gd name="T70" fmla="*/ 115 w 175"/>
                <a:gd name="T71" fmla="*/ 267 h 267"/>
                <a:gd name="T72" fmla="*/ 114 w 175"/>
                <a:gd name="T73" fmla="*/ 266 h 267"/>
                <a:gd name="T74" fmla="*/ 109 w 175"/>
                <a:gd name="T75" fmla="*/ 263 h 267"/>
                <a:gd name="T76" fmla="*/ 101 w 175"/>
                <a:gd name="T77" fmla="*/ 260 h 267"/>
                <a:gd name="T78" fmla="*/ 91 w 175"/>
                <a:gd name="T79" fmla="*/ 255 h 267"/>
                <a:gd name="T80" fmla="*/ 78 w 175"/>
                <a:gd name="T81" fmla="*/ 249 h 267"/>
                <a:gd name="T82" fmla="*/ 65 w 175"/>
                <a:gd name="T83" fmla="*/ 240 h 267"/>
                <a:gd name="T84" fmla="*/ 52 w 175"/>
                <a:gd name="T85" fmla="*/ 229 h 267"/>
                <a:gd name="T86" fmla="*/ 39 w 175"/>
                <a:gd name="T87" fmla="*/ 216 h 267"/>
                <a:gd name="T88" fmla="*/ 27 w 175"/>
                <a:gd name="T89" fmla="*/ 202 h 267"/>
                <a:gd name="T90" fmla="*/ 17 w 175"/>
                <a:gd name="T91" fmla="*/ 185 h 267"/>
                <a:gd name="T92" fmla="*/ 7 w 175"/>
                <a:gd name="T93" fmla="*/ 167 h 267"/>
                <a:gd name="T94" fmla="*/ 2 w 175"/>
                <a:gd name="T95" fmla="*/ 145 h 267"/>
                <a:gd name="T96" fmla="*/ 0 w 175"/>
                <a:gd name="T97" fmla="*/ 122 h 267"/>
                <a:gd name="T98" fmla="*/ 1 w 175"/>
                <a:gd name="T99" fmla="*/ 96 h 267"/>
                <a:gd name="T100" fmla="*/ 6 w 175"/>
                <a:gd name="T101" fmla="*/ 67 h 267"/>
                <a:gd name="T102" fmla="*/ 18 w 175"/>
                <a:gd name="T103" fmla="*/ 35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6" y="1"/>
                  </a:lnTo>
                  <a:lnTo>
                    <a:pt x="43" y="3"/>
                  </a:lnTo>
                  <a:lnTo>
                    <a:pt x="53" y="7"/>
                  </a:lnTo>
                  <a:lnTo>
                    <a:pt x="65" y="13"/>
                  </a:lnTo>
                  <a:lnTo>
                    <a:pt x="79" y="20"/>
                  </a:lnTo>
                  <a:lnTo>
                    <a:pt x="95" y="29"/>
                  </a:lnTo>
                  <a:lnTo>
                    <a:pt x="110" y="41"/>
                  </a:lnTo>
                  <a:lnTo>
                    <a:pt x="126" y="53"/>
                  </a:lnTo>
                  <a:lnTo>
                    <a:pt x="140" y="68"/>
                  </a:lnTo>
                  <a:lnTo>
                    <a:pt x="153" y="84"/>
                  </a:lnTo>
                  <a:lnTo>
                    <a:pt x="163" y="103"/>
                  </a:lnTo>
                  <a:lnTo>
                    <a:pt x="171" y="123"/>
                  </a:lnTo>
                  <a:lnTo>
                    <a:pt x="175" y="146"/>
                  </a:lnTo>
                  <a:lnTo>
                    <a:pt x="174" y="171"/>
                  </a:lnTo>
                  <a:lnTo>
                    <a:pt x="169" y="197"/>
                  </a:lnTo>
                  <a:lnTo>
                    <a:pt x="157" y="225"/>
                  </a:lnTo>
                  <a:lnTo>
                    <a:pt x="139" y="257"/>
                  </a:lnTo>
                  <a:lnTo>
                    <a:pt x="140" y="254"/>
                  </a:lnTo>
                  <a:lnTo>
                    <a:pt x="143" y="246"/>
                  </a:lnTo>
                  <a:lnTo>
                    <a:pt x="145" y="235"/>
                  </a:lnTo>
                  <a:lnTo>
                    <a:pt x="148" y="219"/>
                  </a:lnTo>
                  <a:lnTo>
                    <a:pt x="150" y="201"/>
                  </a:lnTo>
                  <a:lnTo>
                    <a:pt x="149" y="180"/>
                  </a:lnTo>
                  <a:lnTo>
                    <a:pt x="145" y="158"/>
                  </a:lnTo>
                  <a:lnTo>
                    <a:pt x="137" y="136"/>
                  </a:lnTo>
                  <a:lnTo>
                    <a:pt x="124" y="114"/>
                  </a:lnTo>
                  <a:lnTo>
                    <a:pt x="126" y="116"/>
                  </a:lnTo>
                  <a:lnTo>
                    <a:pt x="128" y="125"/>
                  </a:lnTo>
                  <a:lnTo>
                    <a:pt x="132" y="140"/>
                  </a:lnTo>
                  <a:lnTo>
                    <a:pt x="135" y="158"/>
                  </a:lnTo>
                  <a:lnTo>
                    <a:pt x="137" y="177"/>
                  </a:lnTo>
                  <a:lnTo>
                    <a:pt x="137" y="199"/>
                  </a:lnTo>
                  <a:lnTo>
                    <a:pt x="134" y="223"/>
                  </a:lnTo>
                  <a:lnTo>
                    <a:pt x="127" y="245"/>
                  </a:lnTo>
                  <a:lnTo>
                    <a:pt x="115" y="267"/>
                  </a:lnTo>
                  <a:lnTo>
                    <a:pt x="114" y="266"/>
                  </a:lnTo>
                  <a:lnTo>
                    <a:pt x="109" y="263"/>
                  </a:lnTo>
                  <a:lnTo>
                    <a:pt x="101" y="260"/>
                  </a:lnTo>
                  <a:lnTo>
                    <a:pt x="91" y="255"/>
                  </a:lnTo>
                  <a:lnTo>
                    <a:pt x="78" y="249"/>
                  </a:lnTo>
                  <a:lnTo>
                    <a:pt x="65" y="240"/>
                  </a:lnTo>
                  <a:lnTo>
                    <a:pt x="52" y="229"/>
                  </a:lnTo>
                  <a:lnTo>
                    <a:pt x="39" y="216"/>
                  </a:lnTo>
                  <a:lnTo>
                    <a:pt x="27" y="202"/>
                  </a:lnTo>
                  <a:lnTo>
                    <a:pt x="17" y="185"/>
                  </a:lnTo>
                  <a:lnTo>
                    <a:pt x="7" y="167"/>
                  </a:lnTo>
                  <a:lnTo>
                    <a:pt x="2" y="145"/>
                  </a:lnTo>
                  <a:lnTo>
                    <a:pt x="0" y="122"/>
                  </a:lnTo>
                  <a:lnTo>
                    <a:pt x="1" y="96"/>
                  </a:lnTo>
                  <a:lnTo>
                    <a:pt x="6" y="67"/>
                  </a:lnTo>
                  <a:lnTo>
                    <a:pt x="18" y="35"/>
                  </a:lnTo>
                  <a:lnTo>
                    <a:pt x="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任意多边形: 形状 32"/>
            <p:cNvSpPr/>
            <p:nvPr/>
          </p:nvSpPr>
          <p:spPr bwMode="auto">
            <a:xfrm>
              <a:off x="3512790" y="1194594"/>
              <a:ext cx="280988" cy="406400"/>
            </a:xfrm>
            <a:custGeom>
              <a:avLst/>
              <a:gdLst>
                <a:gd name="T0" fmla="*/ 150 w 177"/>
                <a:gd name="T1" fmla="*/ 0 h 256"/>
                <a:gd name="T2" fmla="*/ 151 w 177"/>
                <a:gd name="T3" fmla="*/ 3 h 256"/>
                <a:gd name="T4" fmla="*/ 153 w 177"/>
                <a:gd name="T5" fmla="*/ 8 h 256"/>
                <a:gd name="T6" fmla="*/ 157 w 177"/>
                <a:gd name="T7" fmla="*/ 18 h 256"/>
                <a:gd name="T8" fmla="*/ 163 w 177"/>
                <a:gd name="T9" fmla="*/ 30 h 256"/>
                <a:gd name="T10" fmla="*/ 168 w 177"/>
                <a:gd name="T11" fmla="*/ 46 h 256"/>
                <a:gd name="T12" fmla="*/ 172 w 177"/>
                <a:gd name="T13" fmla="*/ 63 h 256"/>
                <a:gd name="T14" fmla="*/ 174 w 177"/>
                <a:gd name="T15" fmla="*/ 82 h 256"/>
                <a:gd name="T16" fmla="*/ 177 w 177"/>
                <a:gd name="T17" fmla="*/ 101 h 256"/>
                <a:gd name="T18" fmla="*/ 177 w 177"/>
                <a:gd name="T19" fmla="*/ 122 h 256"/>
                <a:gd name="T20" fmla="*/ 174 w 177"/>
                <a:gd name="T21" fmla="*/ 143 h 256"/>
                <a:gd name="T22" fmla="*/ 169 w 177"/>
                <a:gd name="T23" fmla="*/ 164 h 256"/>
                <a:gd name="T24" fmla="*/ 160 w 177"/>
                <a:gd name="T25" fmla="*/ 183 h 256"/>
                <a:gd name="T26" fmla="*/ 147 w 177"/>
                <a:gd name="T27" fmla="*/ 203 h 256"/>
                <a:gd name="T28" fmla="*/ 129 w 177"/>
                <a:gd name="T29" fmla="*/ 220 h 256"/>
                <a:gd name="T30" fmla="*/ 105 w 177"/>
                <a:gd name="T31" fmla="*/ 234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8 h 256"/>
                <a:gd name="T48" fmla="*/ 117 w 177"/>
                <a:gd name="T49" fmla="*/ 190 h 256"/>
                <a:gd name="T50" fmla="*/ 127 w 177"/>
                <a:gd name="T51" fmla="*/ 169 h 256"/>
                <a:gd name="T52" fmla="*/ 134 w 177"/>
                <a:gd name="T53" fmla="*/ 144 h 256"/>
                <a:gd name="T54" fmla="*/ 131 w 177"/>
                <a:gd name="T55" fmla="*/ 147 h 256"/>
                <a:gd name="T56" fmla="*/ 127 w 177"/>
                <a:gd name="T57" fmla="*/ 155 h 256"/>
                <a:gd name="T58" fmla="*/ 120 w 177"/>
                <a:gd name="T59" fmla="*/ 168 h 256"/>
                <a:gd name="T60" fmla="*/ 109 w 177"/>
                <a:gd name="T61" fmla="*/ 182 h 256"/>
                <a:gd name="T62" fmla="*/ 96 w 177"/>
                <a:gd name="T63" fmla="*/ 199 h 256"/>
                <a:gd name="T64" fmla="*/ 81 w 177"/>
                <a:gd name="T65" fmla="*/ 214 h 256"/>
                <a:gd name="T66" fmla="*/ 62 w 177"/>
                <a:gd name="T67" fmla="*/ 227 h 256"/>
                <a:gd name="T68" fmla="*/ 42 w 177"/>
                <a:gd name="T69" fmla="*/ 239 h 256"/>
                <a:gd name="T70" fmla="*/ 20 w 177"/>
                <a:gd name="T71" fmla="*/ 246 h 256"/>
                <a:gd name="T72" fmla="*/ 18 w 177"/>
                <a:gd name="T73" fmla="*/ 244 h 256"/>
                <a:gd name="T74" fmla="*/ 16 w 177"/>
                <a:gd name="T75" fmla="*/ 238 h 256"/>
                <a:gd name="T76" fmla="*/ 12 w 177"/>
                <a:gd name="T77" fmla="*/ 229 h 256"/>
                <a:gd name="T78" fmla="*/ 8 w 177"/>
                <a:gd name="T79" fmla="*/ 217 h 256"/>
                <a:gd name="T80" fmla="*/ 4 w 177"/>
                <a:gd name="T81" fmla="*/ 201 h 256"/>
                <a:gd name="T82" fmla="*/ 1 w 177"/>
                <a:gd name="T83" fmla="*/ 185 h 256"/>
                <a:gd name="T84" fmla="*/ 0 w 177"/>
                <a:gd name="T85" fmla="*/ 166 h 256"/>
                <a:gd name="T86" fmla="*/ 0 w 177"/>
                <a:gd name="T87" fmla="*/ 147 h 256"/>
                <a:gd name="T88" fmla="*/ 4 w 177"/>
                <a:gd name="T89" fmla="*/ 127 h 256"/>
                <a:gd name="T90" fmla="*/ 10 w 177"/>
                <a:gd name="T91" fmla="*/ 107 h 256"/>
                <a:gd name="T92" fmla="*/ 21 w 177"/>
                <a:gd name="T93" fmla="*/ 86 h 256"/>
                <a:gd name="T94" fmla="*/ 35 w 177"/>
                <a:gd name="T95" fmla="*/ 66 h 256"/>
                <a:gd name="T96" fmla="*/ 55 w 177"/>
                <a:gd name="T97" fmla="*/ 47 h 256"/>
                <a:gd name="T98" fmla="*/ 79 w 177"/>
                <a:gd name="T99" fmla="*/ 29 h 256"/>
                <a:gd name="T100" fmla="*/ 112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3" y="8"/>
                  </a:lnTo>
                  <a:lnTo>
                    <a:pt x="157" y="18"/>
                  </a:lnTo>
                  <a:lnTo>
                    <a:pt x="163" y="30"/>
                  </a:lnTo>
                  <a:lnTo>
                    <a:pt x="168" y="46"/>
                  </a:lnTo>
                  <a:lnTo>
                    <a:pt x="172" y="63"/>
                  </a:lnTo>
                  <a:lnTo>
                    <a:pt x="174" y="82"/>
                  </a:lnTo>
                  <a:lnTo>
                    <a:pt x="177" y="101"/>
                  </a:lnTo>
                  <a:lnTo>
                    <a:pt x="177" y="122"/>
                  </a:lnTo>
                  <a:lnTo>
                    <a:pt x="174" y="143"/>
                  </a:lnTo>
                  <a:lnTo>
                    <a:pt x="169" y="164"/>
                  </a:lnTo>
                  <a:lnTo>
                    <a:pt x="160" y="183"/>
                  </a:lnTo>
                  <a:lnTo>
                    <a:pt x="147" y="203"/>
                  </a:lnTo>
                  <a:lnTo>
                    <a:pt x="129" y="220"/>
                  </a:lnTo>
                  <a:lnTo>
                    <a:pt x="105" y="234"/>
                  </a:lnTo>
                  <a:lnTo>
                    <a:pt x="77" y="247"/>
                  </a:lnTo>
                  <a:lnTo>
                    <a:pt x="42" y="256"/>
                  </a:lnTo>
                  <a:lnTo>
                    <a:pt x="44" y="255"/>
                  </a:lnTo>
                  <a:lnTo>
                    <a:pt x="52" y="251"/>
                  </a:lnTo>
                  <a:lnTo>
                    <a:pt x="62" y="244"/>
                  </a:lnTo>
                  <a:lnTo>
                    <a:pt x="75" y="235"/>
                  </a:lnTo>
                  <a:lnTo>
                    <a:pt x="90" y="223"/>
                  </a:lnTo>
                  <a:lnTo>
                    <a:pt x="104" y="208"/>
                  </a:lnTo>
                  <a:lnTo>
                    <a:pt x="117" y="190"/>
                  </a:lnTo>
                  <a:lnTo>
                    <a:pt x="127" y="169"/>
                  </a:lnTo>
                  <a:lnTo>
                    <a:pt x="134" y="144"/>
                  </a:lnTo>
                  <a:lnTo>
                    <a:pt x="131" y="147"/>
                  </a:lnTo>
                  <a:lnTo>
                    <a:pt x="127" y="155"/>
                  </a:lnTo>
                  <a:lnTo>
                    <a:pt x="120" y="168"/>
                  </a:lnTo>
                  <a:lnTo>
                    <a:pt x="109" y="182"/>
                  </a:lnTo>
                  <a:lnTo>
                    <a:pt x="96" y="199"/>
                  </a:lnTo>
                  <a:lnTo>
                    <a:pt x="81" y="214"/>
                  </a:lnTo>
                  <a:lnTo>
                    <a:pt x="62" y="227"/>
                  </a:lnTo>
                  <a:lnTo>
                    <a:pt x="42" y="239"/>
                  </a:lnTo>
                  <a:lnTo>
                    <a:pt x="20" y="246"/>
                  </a:lnTo>
                  <a:lnTo>
                    <a:pt x="18" y="244"/>
                  </a:lnTo>
                  <a:lnTo>
                    <a:pt x="16" y="238"/>
                  </a:lnTo>
                  <a:lnTo>
                    <a:pt x="12" y="229"/>
                  </a:lnTo>
                  <a:lnTo>
                    <a:pt x="8" y="217"/>
                  </a:lnTo>
                  <a:lnTo>
                    <a:pt x="4" y="201"/>
                  </a:lnTo>
                  <a:lnTo>
                    <a:pt x="1" y="185"/>
                  </a:lnTo>
                  <a:lnTo>
                    <a:pt x="0" y="166"/>
                  </a:lnTo>
                  <a:lnTo>
                    <a:pt x="0" y="147"/>
                  </a:lnTo>
                  <a:lnTo>
                    <a:pt x="4" y="127"/>
                  </a:lnTo>
                  <a:lnTo>
                    <a:pt x="10" y="107"/>
                  </a:lnTo>
                  <a:lnTo>
                    <a:pt x="21" y="86"/>
                  </a:lnTo>
                  <a:lnTo>
                    <a:pt x="35" y="66"/>
                  </a:lnTo>
                  <a:lnTo>
                    <a:pt x="55" y="47"/>
                  </a:lnTo>
                  <a:lnTo>
                    <a:pt x="79" y="29"/>
                  </a:lnTo>
                  <a:lnTo>
                    <a:pt x="112" y="13"/>
                  </a:lnTo>
                  <a:lnTo>
                    <a:pt x="150"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任意多边形: 形状 33"/>
            <p:cNvSpPr/>
            <p:nvPr/>
          </p:nvSpPr>
          <p:spPr bwMode="auto">
            <a:xfrm>
              <a:off x="3541365" y="1831181"/>
              <a:ext cx="423863" cy="279400"/>
            </a:xfrm>
            <a:custGeom>
              <a:avLst/>
              <a:gdLst>
                <a:gd name="T0" fmla="*/ 145 w 267"/>
                <a:gd name="T1" fmla="*/ 0 h 176"/>
                <a:gd name="T2" fmla="*/ 171 w 267"/>
                <a:gd name="T3" fmla="*/ 2 h 176"/>
                <a:gd name="T4" fmla="*/ 200 w 267"/>
                <a:gd name="T5" fmla="*/ 7 h 176"/>
                <a:gd name="T6" fmla="*/ 232 w 267"/>
                <a:gd name="T7" fmla="*/ 19 h 176"/>
                <a:gd name="T8" fmla="*/ 267 w 267"/>
                <a:gd name="T9" fmla="*/ 35 h 176"/>
                <a:gd name="T10" fmla="*/ 265 w 267"/>
                <a:gd name="T11" fmla="*/ 37 h 176"/>
                <a:gd name="T12" fmla="*/ 263 w 267"/>
                <a:gd name="T13" fmla="*/ 43 h 176"/>
                <a:gd name="T14" fmla="*/ 259 w 267"/>
                <a:gd name="T15" fmla="*/ 54 h 176"/>
                <a:gd name="T16" fmla="*/ 254 w 267"/>
                <a:gd name="T17" fmla="*/ 65 h 176"/>
                <a:gd name="T18" fmla="*/ 246 w 267"/>
                <a:gd name="T19" fmla="*/ 80 h 176"/>
                <a:gd name="T20" fmla="*/ 237 w 267"/>
                <a:gd name="T21" fmla="*/ 94 h 176"/>
                <a:gd name="T22" fmla="*/ 226 w 267"/>
                <a:gd name="T23" fmla="*/ 111 h 176"/>
                <a:gd name="T24" fmla="*/ 213 w 267"/>
                <a:gd name="T25" fmla="*/ 126 h 176"/>
                <a:gd name="T26" fmla="*/ 199 w 267"/>
                <a:gd name="T27" fmla="*/ 141 h 176"/>
                <a:gd name="T28" fmla="*/ 182 w 267"/>
                <a:gd name="T29" fmla="*/ 154 h 176"/>
                <a:gd name="T30" fmla="*/ 164 w 267"/>
                <a:gd name="T31" fmla="*/ 164 h 176"/>
                <a:gd name="T32" fmla="*/ 143 w 267"/>
                <a:gd name="T33" fmla="*/ 172 h 176"/>
                <a:gd name="T34" fmla="*/ 121 w 267"/>
                <a:gd name="T35" fmla="*/ 176 h 176"/>
                <a:gd name="T36" fmla="*/ 96 w 267"/>
                <a:gd name="T37" fmla="*/ 174 h 176"/>
                <a:gd name="T38" fmla="*/ 69 w 267"/>
                <a:gd name="T39" fmla="*/ 169 h 176"/>
                <a:gd name="T40" fmla="*/ 41 w 267"/>
                <a:gd name="T41" fmla="*/ 157 h 176"/>
                <a:gd name="T42" fmla="*/ 9 w 267"/>
                <a:gd name="T43" fmla="*/ 139 h 176"/>
                <a:gd name="T44" fmla="*/ 12 w 267"/>
                <a:gd name="T45" fmla="*/ 141 h 176"/>
                <a:gd name="T46" fmla="*/ 20 w 267"/>
                <a:gd name="T47" fmla="*/ 143 h 176"/>
                <a:gd name="T48" fmla="*/ 31 w 267"/>
                <a:gd name="T49" fmla="*/ 146 h 176"/>
                <a:gd name="T50" fmla="*/ 48 w 267"/>
                <a:gd name="T51" fmla="*/ 148 h 176"/>
                <a:gd name="T52" fmla="*/ 67 w 267"/>
                <a:gd name="T53" fmla="*/ 150 h 176"/>
                <a:gd name="T54" fmla="*/ 87 w 267"/>
                <a:gd name="T55" fmla="*/ 150 h 176"/>
                <a:gd name="T56" fmla="*/ 108 w 267"/>
                <a:gd name="T57" fmla="*/ 146 h 176"/>
                <a:gd name="T58" fmla="*/ 130 w 267"/>
                <a:gd name="T59" fmla="*/ 138 h 176"/>
                <a:gd name="T60" fmla="*/ 152 w 267"/>
                <a:gd name="T61" fmla="*/ 125 h 176"/>
                <a:gd name="T62" fmla="*/ 150 w 267"/>
                <a:gd name="T63" fmla="*/ 126 h 176"/>
                <a:gd name="T64" fmla="*/ 141 w 267"/>
                <a:gd name="T65" fmla="*/ 129 h 176"/>
                <a:gd name="T66" fmla="*/ 126 w 267"/>
                <a:gd name="T67" fmla="*/ 131 h 176"/>
                <a:gd name="T68" fmla="*/ 109 w 267"/>
                <a:gd name="T69" fmla="*/ 135 h 176"/>
                <a:gd name="T70" fmla="*/ 89 w 267"/>
                <a:gd name="T71" fmla="*/ 138 h 176"/>
                <a:gd name="T72" fmla="*/ 67 w 267"/>
                <a:gd name="T73" fmla="*/ 138 h 176"/>
                <a:gd name="T74" fmla="*/ 43 w 267"/>
                <a:gd name="T75" fmla="*/ 134 h 176"/>
                <a:gd name="T76" fmla="*/ 21 w 267"/>
                <a:gd name="T77" fmla="*/ 128 h 176"/>
                <a:gd name="T78" fmla="*/ 0 w 267"/>
                <a:gd name="T79" fmla="*/ 116 h 176"/>
                <a:gd name="T80" fmla="*/ 0 w 267"/>
                <a:gd name="T81" fmla="*/ 115 h 176"/>
                <a:gd name="T82" fmla="*/ 3 w 267"/>
                <a:gd name="T83" fmla="*/ 109 h 176"/>
                <a:gd name="T84" fmla="*/ 7 w 267"/>
                <a:gd name="T85" fmla="*/ 100 h 176"/>
                <a:gd name="T86" fmla="*/ 12 w 267"/>
                <a:gd name="T87" fmla="*/ 90 h 176"/>
                <a:gd name="T88" fmla="*/ 18 w 267"/>
                <a:gd name="T89" fmla="*/ 78 h 176"/>
                <a:gd name="T90" fmla="*/ 26 w 267"/>
                <a:gd name="T91" fmla="*/ 65 h 176"/>
                <a:gd name="T92" fmla="*/ 37 w 267"/>
                <a:gd name="T93" fmla="*/ 52 h 176"/>
                <a:gd name="T94" fmla="*/ 50 w 267"/>
                <a:gd name="T95" fmla="*/ 39 h 176"/>
                <a:gd name="T96" fmla="*/ 64 w 267"/>
                <a:gd name="T97" fmla="*/ 28 h 176"/>
                <a:gd name="T98" fmla="*/ 81 w 267"/>
                <a:gd name="T99" fmla="*/ 17 h 176"/>
                <a:gd name="T100" fmla="*/ 100 w 267"/>
                <a:gd name="T101" fmla="*/ 8 h 176"/>
                <a:gd name="T102" fmla="*/ 121 w 267"/>
                <a:gd name="T103" fmla="*/ 3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0" y="7"/>
                  </a:lnTo>
                  <a:lnTo>
                    <a:pt x="232" y="19"/>
                  </a:lnTo>
                  <a:lnTo>
                    <a:pt x="267" y="35"/>
                  </a:lnTo>
                  <a:lnTo>
                    <a:pt x="265" y="37"/>
                  </a:lnTo>
                  <a:lnTo>
                    <a:pt x="263" y="43"/>
                  </a:lnTo>
                  <a:lnTo>
                    <a:pt x="259" y="54"/>
                  </a:lnTo>
                  <a:lnTo>
                    <a:pt x="254" y="65"/>
                  </a:lnTo>
                  <a:lnTo>
                    <a:pt x="246" y="80"/>
                  </a:lnTo>
                  <a:lnTo>
                    <a:pt x="237" y="94"/>
                  </a:lnTo>
                  <a:lnTo>
                    <a:pt x="226" y="111"/>
                  </a:lnTo>
                  <a:lnTo>
                    <a:pt x="213" y="126"/>
                  </a:lnTo>
                  <a:lnTo>
                    <a:pt x="199" y="141"/>
                  </a:lnTo>
                  <a:lnTo>
                    <a:pt x="182" y="154"/>
                  </a:lnTo>
                  <a:lnTo>
                    <a:pt x="164" y="164"/>
                  </a:lnTo>
                  <a:lnTo>
                    <a:pt x="143" y="172"/>
                  </a:lnTo>
                  <a:lnTo>
                    <a:pt x="121" y="176"/>
                  </a:lnTo>
                  <a:lnTo>
                    <a:pt x="96" y="174"/>
                  </a:lnTo>
                  <a:lnTo>
                    <a:pt x="69" y="169"/>
                  </a:lnTo>
                  <a:lnTo>
                    <a:pt x="41" y="157"/>
                  </a:lnTo>
                  <a:lnTo>
                    <a:pt x="9" y="139"/>
                  </a:lnTo>
                  <a:lnTo>
                    <a:pt x="12" y="141"/>
                  </a:lnTo>
                  <a:lnTo>
                    <a:pt x="20" y="143"/>
                  </a:lnTo>
                  <a:lnTo>
                    <a:pt x="31" y="146"/>
                  </a:lnTo>
                  <a:lnTo>
                    <a:pt x="48" y="148"/>
                  </a:lnTo>
                  <a:lnTo>
                    <a:pt x="67" y="150"/>
                  </a:lnTo>
                  <a:lnTo>
                    <a:pt x="87" y="150"/>
                  </a:lnTo>
                  <a:lnTo>
                    <a:pt x="108" y="146"/>
                  </a:lnTo>
                  <a:lnTo>
                    <a:pt x="130" y="138"/>
                  </a:lnTo>
                  <a:lnTo>
                    <a:pt x="152" y="125"/>
                  </a:lnTo>
                  <a:lnTo>
                    <a:pt x="150" y="126"/>
                  </a:lnTo>
                  <a:lnTo>
                    <a:pt x="141" y="129"/>
                  </a:lnTo>
                  <a:lnTo>
                    <a:pt x="126" y="131"/>
                  </a:lnTo>
                  <a:lnTo>
                    <a:pt x="109" y="135"/>
                  </a:lnTo>
                  <a:lnTo>
                    <a:pt x="89" y="138"/>
                  </a:lnTo>
                  <a:lnTo>
                    <a:pt x="67" y="138"/>
                  </a:lnTo>
                  <a:lnTo>
                    <a:pt x="43" y="134"/>
                  </a:lnTo>
                  <a:lnTo>
                    <a:pt x="21" y="128"/>
                  </a:lnTo>
                  <a:lnTo>
                    <a:pt x="0" y="116"/>
                  </a:lnTo>
                  <a:lnTo>
                    <a:pt x="0" y="115"/>
                  </a:lnTo>
                  <a:lnTo>
                    <a:pt x="3" y="109"/>
                  </a:lnTo>
                  <a:lnTo>
                    <a:pt x="7" y="100"/>
                  </a:lnTo>
                  <a:lnTo>
                    <a:pt x="12" y="90"/>
                  </a:lnTo>
                  <a:lnTo>
                    <a:pt x="18" y="78"/>
                  </a:lnTo>
                  <a:lnTo>
                    <a:pt x="26" y="65"/>
                  </a:lnTo>
                  <a:lnTo>
                    <a:pt x="37" y="52"/>
                  </a:lnTo>
                  <a:lnTo>
                    <a:pt x="50" y="39"/>
                  </a:lnTo>
                  <a:lnTo>
                    <a:pt x="64" y="28"/>
                  </a:lnTo>
                  <a:lnTo>
                    <a:pt x="81" y="17"/>
                  </a:lnTo>
                  <a:lnTo>
                    <a:pt x="100" y="8"/>
                  </a:lnTo>
                  <a:lnTo>
                    <a:pt x="121" y="3"/>
                  </a:lnTo>
                  <a:lnTo>
                    <a:pt x="14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任意多边形: 形状 34"/>
            <p:cNvSpPr/>
            <p:nvPr/>
          </p:nvSpPr>
          <p:spPr bwMode="auto">
            <a:xfrm>
              <a:off x="3631853" y="2258219"/>
              <a:ext cx="423863" cy="280988"/>
            </a:xfrm>
            <a:custGeom>
              <a:avLst/>
              <a:gdLst>
                <a:gd name="T0" fmla="*/ 145 w 267"/>
                <a:gd name="T1" fmla="*/ 0 h 177"/>
                <a:gd name="T2" fmla="*/ 172 w 267"/>
                <a:gd name="T3" fmla="*/ 3 h 177"/>
                <a:gd name="T4" fmla="*/ 201 w 267"/>
                <a:gd name="T5" fmla="*/ 8 h 177"/>
                <a:gd name="T6" fmla="*/ 232 w 267"/>
                <a:gd name="T7" fmla="*/ 20 h 177"/>
                <a:gd name="T8" fmla="*/ 267 w 267"/>
                <a:gd name="T9" fmla="*/ 36 h 177"/>
                <a:gd name="T10" fmla="*/ 267 w 267"/>
                <a:gd name="T11" fmla="*/ 38 h 177"/>
                <a:gd name="T12" fmla="*/ 264 w 267"/>
                <a:gd name="T13" fmla="*/ 44 h 177"/>
                <a:gd name="T14" fmla="*/ 260 w 267"/>
                <a:gd name="T15" fmla="*/ 53 h 177"/>
                <a:gd name="T16" fmla="*/ 254 w 267"/>
                <a:gd name="T17" fmla="*/ 66 h 177"/>
                <a:gd name="T18" fmla="*/ 247 w 267"/>
                <a:gd name="T19" fmla="*/ 81 h 177"/>
                <a:gd name="T20" fmla="*/ 238 w 267"/>
                <a:gd name="T21" fmla="*/ 95 h 177"/>
                <a:gd name="T22" fmla="*/ 227 w 267"/>
                <a:gd name="T23" fmla="*/ 112 h 177"/>
                <a:gd name="T24" fmla="*/ 214 w 267"/>
                <a:gd name="T25" fmla="*/ 127 h 177"/>
                <a:gd name="T26" fmla="*/ 199 w 267"/>
                <a:gd name="T27" fmla="*/ 142 h 177"/>
                <a:gd name="T28" fmla="*/ 182 w 267"/>
                <a:gd name="T29" fmla="*/ 155 h 177"/>
                <a:gd name="T30" fmla="*/ 164 w 267"/>
                <a:gd name="T31" fmla="*/ 165 h 177"/>
                <a:gd name="T32" fmla="*/ 143 w 267"/>
                <a:gd name="T33" fmla="*/ 173 h 177"/>
                <a:gd name="T34" fmla="*/ 121 w 267"/>
                <a:gd name="T35" fmla="*/ 177 h 177"/>
                <a:gd name="T36" fmla="*/ 97 w 267"/>
                <a:gd name="T37" fmla="*/ 175 h 177"/>
                <a:gd name="T38" fmla="*/ 69 w 267"/>
                <a:gd name="T39" fmla="*/ 170 h 177"/>
                <a:gd name="T40" fmla="*/ 41 w 267"/>
                <a:gd name="T41" fmla="*/ 158 h 177"/>
                <a:gd name="T42" fmla="*/ 10 w 267"/>
                <a:gd name="T43" fmla="*/ 140 h 177"/>
                <a:gd name="T44" fmla="*/ 12 w 267"/>
                <a:gd name="T45" fmla="*/ 142 h 177"/>
                <a:gd name="T46" fmla="*/ 20 w 267"/>
                <a:gd name="T47" fmla="*/ 144 h 177"/>
                <a:gd name="T48" fmla="*/ 33 w 267"/>
                <a:gd name="T49" fmla="*/ 147 h 177"/>
                <a:gd name="T50" fmla="*/ 49 w 267"/>
                <a:gd name="T51" fmla="*/ 149 h 177"/>
                <a:gd name="T52" fmla="*/ 67 w 267"/>
                <a:gd name="T53" fmla="*/ 151 h 177"/>
                <a:gd name="T54" fmla="*/ 88 w 267"/>
                <a:gd name="T55" fmla="*/ 151 h 177"/>
                <a:gd name="T56" fmla="*/ 110 w 267"/>
                <a:gd name="T57" fmla="*/ 147 h 177"/>
                <a:gd name="T58" fmla="*/ 132 w 267"/>
                <a:gd name="T59" fmla="*/ 139 h 177"/>
                <a:gd name="T60" fmla="*/ 154 w 267"/>
                <a:gd name="T61" fmla="*/ 126 h 177"/>
                <a:gd name="T62" fmla="*/ 150 w 267"/>
                <a:gd name="T63" fmla="*/ 127 h 177"/>
                <a:gd name="T64" fmla="*/ 141 w 267"/>
                <a:gd name="T65" fmla="*/ 130 h 177"/>
                <a:gd name="T66" fmla="*/ 127 w 267"/>
                <a:gd name="T67" fmla="*/ 132 h 177"/>
                <a:gd name="T68" fmla="*/ 110 w 267"/>
                <a:gd name="T69" fmla="*/ 136 h 177"/>
                <a:gd name="T70" fmla="*/ 89 w 267"/>
                <a:gd name="T71" fmla="*/ 138 h 177"/>
                <a:gd name="T72" fmla="*/ 67 w 267"/>
                <a:gd name="T73" fmla="*/ 139 h 177"/>
                <a:gd name="T74" fmla="*/ 45 w 267"/>
                <a:gd name="T75" fmla="*/ 135 h 177"/>
                <a:gd name="T76" fmla="*/ 21 w 267"/>
                <a:gd name="T77" fmla="*/ 129 h 177"/>
                <a:gd name="T78" fmla="*/ 0 w 267"/>
                <a:gd name="T79" fmla="*/ 117 h 177"/>
                <a:gd name="T80" fmla="*/ 2 w 267"/>
                <a:gd name="T81" fmla="*/ 116 h 177"/>
                <a:gd name="T82" fmla="*/ 3 w 267"/>
                <a:gd name="T83" fmla="*/ 110 h 177"/>
                <a:gd name="T84" fmla="*/ 7 w 267"/>
                <a:gd name="T85" fmla="*/ 101 h 177"/>
                <a:gd name="T86" fmla="*/ 12 w 267"/>
                <a:gd name="T87" fmla="*/ 91 h 177"/>
                <a:gd name="T88" fmla="*/ 19 w 267"/>
                <a:gd name="T89" fmla="*/ 79 h 177"/>
                <a:gd name="T90" fmla="*/ 28 w 267"/>
                <a:gd name="T91" fmla="*/ 66 h 177"/>
                <a:gd name="T92" fmla="*/ 38 w 267"/>
                <a:gd name="T93" fmla="*/ 53 h 177"/>
                <a:gd name="T94" fmla="*/ 50 w 267"/>
                <a:gd name="T95" fmla="*/ 40 h 177"/>
                <a:gd name="T96" fmla="*/ 64 w 267"/>
                <a:gd name="T97" fmla="*/ 29 h 177"/>
                <a:gd name="T98" fmla="*/ 81 w 267"/>
                <a:gd name="T99" fmla="*/ 18 h 177"/>
                <a:gd name="T100" fmla="*/ 101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2" y="3"/>
                  </a:lnTo>
                  <a:lnTo>
                    <a:pt x="201" y="8"/>
                  </a:lnTo>
                  <a:lnTo>
                    <a:pt x="232" y="20"/>
                  </a:lnTo>
                  <a:lnTo>
                    <a:pt x="267" y="36"/>
                  </a:lnTo>
                  <a:lnTo>
                    <a:pt x="267" y="38"/>
                  </a:lnTo>
                  <a:lnTo>
                    <a:pt x="264" y="44"/>
                  </a:lnTo>
                  <a:lnTo>
                    <a:pt x="260" y="53"/>
                  </a:lnTo>
                  <a:lnTo>
                    <a:pt x="254" y="66"/>
                  </a:lnTo>
                  <a:lnTo>
                    <a:pt x="247" y="81"/>
                  </a:lnTo>
                  <a:lnTo>
                    <a:pt x="238" y="95"/>
                  </a:lnTo>
                  <a:lnTo>
                    <a:pt x="227" y="112"/>
                  </a:lnTo>
                  <a:lnTo>
                    <a:pt x="214" y="127"/>
                  </a:lnTo>
                  <a:lnTo>
                    <a:pt x="199" y="142"/>
                  </a:lnTo>
                  <a:lnTo>
                    <a:pt x="182" y="155"/>
                  </a:lnTo>
                  <a:lnTo>
                    <a:pt x="164" y="165"/>
                  </a:lnTo>
                  <a:lnTo>
                    <a:pt x="143" y="173"/>
                  </a:lnTo>
                  <a:lnTo>
                    <a:pt x="121" y="177"/>
                  </a:lnTo>
                  <a:lnTo>
                    <a:pt x="97" y="175"/>
                  </a:lnTo>
                  <a:lnTo>
                    <a:pt x="69" y="170"/>
                  </a:lnTo>
                  <a:lnTo>
                    <a:pt x="41" y="158"/>
                  </a:lnTo>
                  <a:lnTo>
                    <a:pt x="10" y="140"/>
                  </a:lnTo>
                  <a:lnTo>
                    <a:pt x="12" y="142"/>
                  </a:lnTo>
                  <a:lnTo>
                    <a:pt x="20" y="144"/>
                  </a:lnTo>
                  <a:lnTo>
                    <a:pt x="33" y="147"/>
                  </a:lnTo>
                  <a:lnTo>
                    <a:pt x="49" y="149"/>
                  </a:lnTo>
                  <a:lnTo>
                    <a:pt x="67" y="151"/>
                  </a:lnTo>
                  <a:lnTo>
                    <a:pt x="88" y="151"/>
                  </a:lnTo>
                  <a:lnTo>
                    <a:pt x="110" y="147"/>
                  </a:lnTo>
                  <a:lnTo>
                    <a:pt x="132" y="139"/>
                  </a:lnTo>
                  <a:lnTo>
                    <a:pt x="154" y="126"/>
                  </a:lnTo>
                  <a:lnTo>
                    <a:pt x="150" y="127"/>
                  </a:lnTo>
                  <a:lnTo>
                    <a:pt x="141" y="130"/>
                  </a:lnTo>
                  <a:lnTo>
                    <a:pt x="127" y="132"/>
                  </a:lnTo>
                  <a:lnTo>
                    <a:pt x="110" y="136"/>
                  </a:lnTo>
                  <a:lnTo>
                    <a:pt x="89" y="138"/>
                  </a:lnTo>
                  <a:lnTo>
                    <a:pt x="67" y="139"/>
                  </a:lnTo>
                  <a:lnTo>
                    <a:pt x="45" y="135"/>
                  </a:lnTo>
                  <a:lnTo>
                    <a:pt x="21" y="129"/>
                  </a:lnTo>
                  <a:lnTo>
                    <a:pt x="0" y="117"/>
                  </a:lnTo>
                  <a:lnTo>
                    <a:pt x="2" y="116"/>
                  </a:lnTo>
                  <a:lnTo>
                    <a:pt x="3" y="110"/>
                  </a:lnTo>
                  <a:lnTo>
                    <a:pt x="7" y="101"/>
                  </a:lnTo>
                  <a:lnTo>
                    <a:pt x="12" y="91"/>
                  </a:lnTo>
                  <a:lnTo>
                    <a:pt x="19" y="79"/>
                  </a:lnTo>
                  <a:lnTo>
                    <a:pt x="28" y="66"/>
                  </a:lnTo>
                  <a:lnTo>
                    <a:pt x="38" y="53"/>
                  </a:lnTo>
                  <a:lnTo>
                    <a:pt x="50" y="40"/>
                  </a:lnTo>
                  <a:lnTo>
                    <a:pt x="64" y="29"/>
                  </a:lnTo>
                  <a:lnTo>
                    <a:pt x="81" y="18"/>
                  </a:lnTo>
                  <a:lnTo>
                    <a:pt x="101" y="9"/>
                  </a:lnTo>
                  <a:lnTo>
                    <a:pt x="121" y="3"/>
                  </a:lnTo>
                  <a:lnTo>
                    <a:pt x="14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6" name="任意多边形: 形状 35"/>
            <p:cNvSpPr/>
            <p:nvPr/>
          </p:nvSpPr>
          <p:spPr bwMode="auto">
            <a:xfrm>
              <a:off x="4027140" y="2499519"/>
              <a:ext cx="422275" cy="277813"/>
            </a:xfrm>
            <a:custGeom>
              <a:avLst/>
              <a:gdLst>
                <a:gd name="T0" fmla="*/ 145 w 266"/>
                <a:gd name="T1" fmla="*/ 0 h 175"/>
                <a:gd name="T2" fmla="*/ 171 w 266"/>
                <a:gd name="T3" fmla="*/ 1 h 175"/>
                <a:gd name="T4" fmla="*/ 200 w 266"/>
                <a:gd name="T5" fmla="*/ 8 h 175"/>
                <a:gd name="T6" fmla="*/ 232 w 266"/>
                <a:gd name="T7" fmla="*/ 18 h 175"/>
                <a:gd name="T8" fmla="*/ 266 w 266"/>
                <a:gd name="T9" fmla="*/ 35 h 175"/>
                <a:gd name="T10" fmla="*/ 266 w 266"/>
                <a:gd name="T11" fmla="*/ 38 h 175"/>
                <a:gd name="T12" fmla="*/ 264 w 266"/>
                <a:gd name="T13" fmla="*/ 44 h 175"/>
                <a:gd name="T14" fmla="*/ 260 w 266"/>
                <a:gd name="T15" fmla="*/ 53 h 175"/>
                <a:gd name="T16" fmla="*/ 253 w 266"/>
                <a:gd name="T17" fmla="*/ 66 h 175"/>
                <a:gd name="T18" fmla="*/ 247 w 266"/>
                <a:gd name="T19" fmla="*/ 79 h 175"/>
                <a:gd name="T20" fmla="*/ 238 w 266"/>
                <a:gd name="T21" fmla="*/ 95 h 175"/>
                <a:gd name="T22" fmla="*/ 226 w 266"/>
                <a:gd name="T23" fmla="*/ 110 h 175"/>
                <a:gd name="T24" fmla="*/ 213 w 266"/>
                <a:gd name="T25" fmla="*/ 126 h 175"/>
                <a:gd name="T26" fmla="*/ 199 w 266"/>
                <a:gd name="T27" fmla="*/ 141 h 175"/>
                <a:gd name="T28" fmla="*/ 182 w 266"/>
                <a:gd name="T29" fmla="*/ 153 h 175"/>
                <a:gd name="T30" fmla="*/ 163 w 266"/>
                <a:gd name="T31" fmla="*/ 165 h 175"/>
                <a:gd name="T32" fmla="*/ 143 w 266"/>
                <a:gd name="T33" fmla="*/ 173 h 175"/>
                <a:gd name="T34" fmla="*/ 121 w 266"/>
                <a:gd name="T35" fmla="*/ 175 h 175"/>
                <a:gd name="T36" fmla="*/ 96 w 266"/>
                <a:gd name="T37" fmla="*/ 175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7 h 175"/>
                <a:gd name="T50" fmla="*/ 48 w 266"/>
                <a:gd name="T51" fmla="*/ 149 h 175"/>
                <a:gd name="T52" fmla="*/ 66 w 266"/>
                <a:gd name="T53" fmla="*/ 151 h 175"/>
                <a:gd name="T54" fmla="*/ 87 w 266"/>
                <a:gd name="T55" fmla="*/ 151 h 175"/>
                <a:gd name="T56" fmla="*/ 109 w 266"/>
                <a:gd name="T57" fmla="*/ 147 h 175"/>
                <a:gd name="T58" fmla="*/ 131 w 266"/>
                <a:gd name="T59" fmla="*/ 138 h 175"/>
                <a:gd name="T60" fmla="*/ 153 w 266"/>
                <a:gd name="T61" fmla="*/ 125 h 175"/>
                <a:gd name="T62" fmla="*/ 149 w 266"/>
                <a:gd name="T63" fmla="*/ 126 h 175"/>
                <a:gd name="T64" fmla="*/ 140 w 266"/>
                <a:gd name="T65" fmla="*/ 128 h 175"/>
                <a:gd name="T66" fmla="*/ 127 w 266"/>
                <a:gd name="T67" fmla="*/ 132 h 175"/>
                <a:gd name="T68" fmla="*/ 109 w 266"/>
                <a:gd name="T69" fmla="*/ 136 h 175"/>
                <a:gd name="T70" fmla="*/ 88 w 266"/>
                <a:gd name="T71" fmla="*/ 138 h 175"/>
                <a:gd name="T72" fmla="*/ 66 w 266"/>
                <a:gd name="T73" fmla="*/ 138 h 175"/>
                <a:gd name="T74" fmla="*/ 44 w 266"/>
                <a:gd name="T75" fmla="*/ 135 h 175"/>
                <a:gd name="T76" fmla="*/ 22 w 266"/>
                <a:gd name="T77" fmla="*/ 128 h 175"/>
                <a:gd name="T78" fmla="*/ 0 w 266"/>
                <a:gd name="T79" fmla="*/ 117 h 175"/>
                <a:gd name="T80" fmla="*/ 1 w 266"/>
                <a:gd name="T81" fmla="*/ 114 h 175"/>
                <a:gd name="T82" fmla="*/ 2 w 266"/>
                <a:gd name="T83" fmla="*/ 109 h 175"/>
                <a:gd name="T84" fmla="*/ 6 w 266"/>
                <a:gd name="T85" fmla="*/ 101 h 175"/>
                <a:gd name="T86" fmla="*/ 11 w 266"/>
                <a:gd name="T87" fmla="*/ 91 h 175"/>
                <a:gd name="T88" fmla="*/ 18 w 266"/>
                <a:gd name="T89" fmla="*/ 79 h 175"/>
                <a:gd name="T90" fmla="*/ 27 w 266"/>
                <a:gd name="T91" fmla="*/ 66 h 175"/>
                <a:gd name="T92" fmla="*/ 37 w 266"/>
                <a:gd name="T93" fmla="*/ 53 h 175"/>
                <a:gd name="T94" fmla="*/ 49 w 266"/>
                <a:gd name="T95" fmla="*/ 40 h 175"/>
                <a:gd name="T96" fmla="*/ 65 w 266"/>
                <a:gd name="T97" fmla="*/ 27 h 175"/>
                <a:gd name="T98" fmla="*/ 80 w 266"/>
                <a:gd name="T99" fmla="*/ 17 h 175"/>
                <a:gd name="T100" fmla="*/ 100 w 266"/>
                <a:gd name="T101" fmla="*/ 9 h 175"/>
                <a:gd name="T102" fmla="*/ 121 w 266"/>
                <a:gd name="T103" fmla="*/ 3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8"/>
                  </a:lnTo>
                  <a:lnTo>
                    <a:pt x="232" y="18"/>
                  </a:lnTo>
                  <a:lnTo>
                    <a:pt x="266" y="35"/>
                  </a:lnTo>
                  <a:lnTo>
                    <a:pt x="266" y="38"/>
                  </a:lnTo>
                  <a:lnTo>
                    <a:pt x="264" y="44"/>
                  </a:lnTo>
                  <a:lnTo>
                    <a:pt x="260" y="53"/>
                  </a:lnTo>
                  <a:lnTo>
                    <a:pt x="253" y="66"/>
                  </a:lnTo>
                  <a:lnTo>
                    <a:pt x="247" y="79"/>
                  </a:lnTo>
                  <a:lnTo>
                    <a:pt x="238" y="95"/>
                  </a:lnTo>
                  <a:lnTo>
                    <a:pt x="226" y="110"/>
                  </a:lnTo>
                  <a:lnTo>
                    <a:pt x="213" y="126"/>
                  </a:lnTo>
                  <a:lnTo>
                    <a:pt x="199" y="141"/>
                  </a:lnTo>
                  <a:lnTo>
                    <a:pt x="182" y="153"/>
                  </a:lnTo>
                  <a:lnTo>
                    <a:pt x="163" y="165"/>
                  </a:lnTo>
                  <a:lnTo>
                    <a:pt x="143" y="173"/>
                  </a:lnTo>
                  <a:lnTo>
                    <a:pt x="121" y="175"/>
                  </a:lnTo>
                  <a:lnTo>
                    <a:pt x="96" y="175"/>
                  </a:lnTo>
                  <a:lnTo>
                    <a:pt x="70" y="169"/>
                  </a:lnTo>
                  <a:lnTo>
                    <a:pt x="40" y="157"/>
                  </a:lnTo>
                  <a:lnTo>
                    <a:pt x="9" y="139"/>
                  </a:lnTo>
                  <a:lnTo>
                    <a:pt x="13" y="140"/>
                  </a:lnTo>
                  <a:lnTo>
                    <a:pt x="20" y="143"/>
                  </a:lnTo>
                  <a:lnTo>
                    <a:pt x="32" y="147"/>
                  </a:lnTo>
                  <a:lnTo>
                    <a:pt x="48" y="149"/>
                  </a:lnTo>
                  <a:lnTo>
                    <a:pt x="66" y="151"/>
                  </a:lnTo>
                  <a:lnTo>
                    <a:pt x="87" y="151"/>
                  </a:lnTo>
                  <a:lnTo>
                    <a:pt x="109" y="147"/>
                  </a:lnTo>
                  <a:lnTo>
                    <a:pt x="131" y="138"/>
                  </a:lnTo>
                  <a:lnTo>
                    <a:pt x="153" y="125"/>
                  </a:lnTo>
                  <a:lnTo>
                    <a:pt x="149" y="126"/>
                  </a:lnTo>
                  <a:lnTo>
                    <a:pt x="140" y="128"/>
                  </a:lnTo>
                  <a:lnTo>
                    <a:pt x="127" y="132"/>
                  </a:lnTo>
                  <a:lnTo>
                    <a:pt x="109" y="136"/>
                  </a:lnTo>
                  <a:lnTo>
                    <a:pt x="88" y="138"/>
                  </a:lnTo>
                  <a:lnTo>
                    <a:pt x="66" y="138"/>
                  </a:lnTo>
                  <a:lnTo>
                    <a:pt x="44" y="135"/>
                  </a:lnTo>
                  <a:lnTo>
                    <a:pt x="22" y="128"/>
                  </a:lnTo>
                  <a:lnTo>
                    <a:pt x="0" y="117"/>
                  </a:lnTo>
                  <a:lnTo>
                    <a:pt x="1" y="114"/>
                  </a:lnTo>
                  <a:lnTo>
                    <a:pt x="2" y="109"/>
                  </a:lnTo>
                  <a:lnTo>
                    <a:pt x="6" y="101"/>
                  </a:lnTo>
                  <a:lnTo>
                    <a:pt x="11" y="91"/>
                  </a:lnTo>
                  <a:lnTo>
                    <a:pt x="18" y="79"/>
                  </a:lnTo>
                  <a:lnTo>
                    <a:pt x="27" y="66"/>
                  </a:lnTo>
                  <a:lnTo>
                    <a:pt x="37" y="53"/>
                  </a:lnTo>
                  <a:lnTo>
                    <a:pt x="49" y="40"/>
                  </a:lnTo>
                  <a:lnTo>
                    <a:pt x="65" y="27"/>
                  </a:lnTo>
                  <a:lnTo>
                    <a:pt x="80" y="17"/>
                  </a:lnTo>
                  <a:lnTo>
                    <a:pt x="100" y="9"/>
                  </a:lnTo>
                  <a:lnTo>
                    <a:pt x="121" y="3"/>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任意多边形: 形状 36"/>
            <p:cNvSpPr/>
            <p:nvPr/>
          </p:nvSpPr>
          <p:spPr bwMode="auto">
            <a:xfrm>
              <a:off x="4374803" y="1786731"/>
              <a:ext cx="280988" cy="422275"/>
            </a:xfrm>
            <a:custGeom>
              <a:avLst/>
              <a:gdLst>
                <a:gd name="T0" fmla="*/ 35 w 177"/>
                <a:gd name="T1" fmla="*/ 0 h 266"/>
                <a:gd name="T2" fmla="*/ 38 w 177"/>
                <a:gd name="T3" fmla="*/ 1 h 266"/>
                <a:gd name="T4" fmla="*/ 45 w 177"/>
                <a:gd name="T5" fmla="*/ 4 h 266"/>
                <a:gd name="T6" fmla="*/ 54 w 177"/>
                <a:gd name="T7" fmla="*/ 8 h 266"/>
                <a:gd name="T8" fmla="*/ 67 w 177"/>
                <a:gd name="T9" fmla="*/ 13 h 266"/>
                <a:gd name="T10" fmla="*/ 81 w 177"/>
                <a:gd name="T11" fmla="*/ 21 h 266"/>
                <a:gd name="T12" fmla="*/ 95 w 177"/>
                <a:gd name="T13" fmla="*/ 30 h 266"/>
                <a:gd name="T14" fmla="*/ 111 w 177"/>
                <a:gd name="T15" fmla="*/ 40 h 266"/>
                <a:gd name="T16" fmla="*/ 126 w 177"/>
                <a:gd name="T17" fmla="*/ 53 h 266"/>
                <a:gd name="T18" fmla="*/ 142 w 177"/>
                <a:gd name="T19" fmla="*/ 67 h 266"/>
                <a:gd name="T20" fmla="*/ 155 w 177"/>
                <a:gd name="T21" fmla="*/ 84 h 266"/>
                <a:gd name="T22" fmla="*/ 165 w 177"/>
                <a:gd name="T23" fmla="*/ 102 h 266"/>
                <a:gd name="T24" fmla="*/ 173 w 177"/>
                <a:gd name="T25" fmla="*/ 123 h 266"/>
                <a:gd name="T26" fmla="*/ 177 w 177"/>
                <a:gd name="T27" fmla="*/ 146 h 266"/>
                <a:gd name="T28" fmla="*/ 176 w 177"/>
                <a:gd name="T29" fmla="*/ 171 h 266"/>
                <a:gd name="T30" fmla="*/ 171 w 177"/>
                <a:gd name="T31" fmla="*/ 197 h 266"/>
                <a:gd name="T32" fmla="*/ 159 w 177"/>
                <a:gd name="T33" fmla="*/ 226 h 266"/>
                <a:gd name="T34" fmla="*/ 141 w 177"/>
                <a:gd name="T35" fmla="*/ 257 h 266"/>
                <a:gd name="T36" fmla="*/ 141 w 177"/>
                <a:gd name="T37" fmla="*/ 254 h 266"/>
                <a:gd name="T38" fmla="*/ 143 w 177"/>
                <a:gd name="T39" fmla="*/ 246 h 266"/>
                <a:gd name="T40" fmla="*/ 147 w 177"/>
                <a:gd name="T41" fmla="*/ 235 h 266"/>
                <a:gd name="T42" fmla="*/ 150 w 177"/>
                <a:gd name="T43" fmla="*/ 219 h 266"/>
                <a:gd name="T44" fmla="*/ 151 w 177"/>
                <a:gd name="T45" fmla="*/ 200 h 266"/>
                <a:gd name="T46" fmla="*/ 151 w 177"/>
                <a:gd name="T47" fmla="*/ 180 h 266"/>
                <a:gd name="T48" fmla="*/ 147 w 177"/>
                <a:gd name="T49" fmla="*/ 158 h 266"/>
                <a:gd name="T50" fmla="*/ 139 w 177"/>
                <a:gd name="T51" fmla="*/ 136 h 266"/>
                <a:gd name="T52" fmla="*/ 126 w 177"/>
                <a:gd name="T53" fmla="*/ 114 h 266"/>
                <a:gd name="T54" fmla="*/ 128 w 177"/>
                <a:gd name="T55" fmla="*/ 117 h 266"/>
                <a:gd name="T56" fmla="*/ 130 w 177"/>
                <a:gd name="T57" fmla="*/ 126 h 266"/>
                <a:gd name="T58" fmla="*/ 133 w 177"/>
                <a:gd name="T59" fmla="*/ 140 h 266"/>
                <a:gd name="T60" fmla="*/ 137 w 177"/>
                <a:gd name="T61" fmla="*/ 158 h 266"/>
                <a:gd name="T62" fmla="*/ 138 w 177"/>
                <a:gd name="T63" fmla="*/ 178 h 266"/>
                <a:gd name="T64" fmla="*/ 138 w 177"/>
                <a:gd name="T65" fmla="*/ 200 h 266"/>
                <a:gd name="T66" fmla="*/ 136 w 177"/>
                <a:gd name="T67" fmla="*/ 223 h 266"/>
                <a:gd name="T68" fmla="*/ 129 w 177"/>
                <a:gd name="T69" fmla="*/ 245 h 266"/>
                <a:gd name="T70" fmla="*/ 117 w 177"/>
                <a:gd name="T71" fmla="*/ 266 h 266"/>
                <a:gd name="T72" fmla="*/ 116 w 177"/>
                <a:gd name="T73" fmla="*/ 266 h 266"/>
                <a:gd name="T74" fmla="*/ 110 w 177"/>
                <a:gd name="T75" fmla="*/ 263 h 266"/>
                <a:gd name="T76" fmla="*/ 102 w 177"/>
                <a:gd name="T77" fmla="*/ 261 h 266"/>
                <a:gd name="T78" fmla="*/ 91 w 177"/>
                <a:gd name="T79" fmla="*/ 256 h 266"/>
                <a:gd name="T80" fmla="*/ 80 w 177"/>
                <a:gd name="T81" fmla="*/ 248 h 266"/>
                <a:gd name="T82" fmla="*/ 67 w 177"/>
                <a:gd name="T83" fmla="*/ 240 h 266"/>
                <a:gd name="T84" fmla="*/ 54 w 177"/>
                <a:gd name="T85" fmla="*/ 230 h 266"/>
                <a:gd name="T86" fmla="*/ 41 w 177"/>
                <a:gd name="T87" fmla="*/ 217 h 266"/>
                <a:gd name="T88" fmla="*/ 29 w 177"/>
                <a:gd name="T89" fmla="*/ 202 h 266"/>
                <a:gd name="T90" fmla="*/ 17 w 177"/>
                <a:gd name="T91" fmla="*/ 185 h 266"/>
                <a:gd name="T92" fmla="*/ 9 w 177"/>
                <a:gd name="T93" fmla="*/ 167 h 266"/>
                <a:gd name="T94" fmla="*/ 3 w 177"/>
                <a:gd name="T95" fmla="*/ 145 h 266"/>
                <a:gd name="T96" fmla="*/ 0 w 177"/>
                <a:gd name="T97" fmla="*/ 122 h 266"/>
                <a:gd name="T98" fmla="*/ 2 w 177"/>
                <a:gd name="T99" fmla="*/ 96 h 266"/>
                <a:gd name="T100" fmla="*/ 8 w 177"/>
                <a:gd name="T101" fmla="*/ 66 h 266"/>
                <a:gd name="T102" fmla="*/ 19 w 177"/>
                <a:gd name="T103" fmla="*/ 35 h 266"/>
                <a:gd name="T104" fmla="*/ 35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35" y="0"/>
                  </a:moveTo>
                  <a:lnTo>
                    <a:pt x="38" y="1"/>
                  </a:lnTo>
                  <a:lnTo>
                    <a:pt x="45" y="4"/>
                  </a:lnTo>
                  <a:lnTo>
                    <a:pt x="54" y="8"/>
                  </a:lnTo>
                  <a:lnTo>
                    <a:pt x="67" y="13"/>
                  </a:lnTo>
                  <a:lnTo>
                    <a:pt x="81" y="21"/>
                  </a:lnTo>
                  <a:lnTo>
                    <a:pt x="95" y="30"/>
                  </a:lnTo>
                  <a:lnTo>
                    <a:pt x="111" y="40"/>
                  </a:lnTo>
                  <a:lnTo>
                    <a:pt x="126" y="53"/>
                  </a:lnTo>
                  <a:lnTo>
                    <a:pt x="142" y="67"/>
                  </a:lnTo>
                  <a:lnTo>
                    <a:pt x="155" y="84"/>
                  </a:lnTo>
                  <a:lnTo>
                    <a:pt x="165" y="102"/>
                  </a:lnTo>
                  <a:lnTo>
                    <a:pt x="173" y="123"/>
                  </a:lnTo>
                  <a:lnTo>
                    <a:pt x="177" y="146"/>
                  </a:lnTo>
                  <a:lnTo>
                    <a:pt x="176" y="171"/>
                  </a:lnTo>
                  <a:lnTo>
                    <a:pt x="171" y="197"/>
                  </a:lnTo>
                  <a:lnTo>
                    <a:pt x="159" y="226"/>
                  </a:lnTo>
                  <a:lnTo>
                    <a:pt x="141" y="257"/>
                  </a:lnTo>
                  <a:lnTo>
                    <a:pt x="141" y="254"/>
                  </a:lnTo>
                  <a:lnTo>
                    <a:pt x="143" y="246"/>
                  </a:lnTo>
                  <a:lnTo>
                    <a:pt x="147" y="235"/>
                  </a:lnTo>
                  <a:lnTo>
                    <a:pt x="150" y="219"/>
                  </a:lnTo>
                  <a:lnTo>
                    <a:pt x="151" y="200"/>
                  </a:lnTo>
                  <a:lnTo>
                    <a:pt x="151" y="180"/>
                  </a:lnTo>
                  <a:lnTo>
                    <a:pt x="147" y="158"/>
                  </a:lnTo>
                  <a:lnTo>
                    <a:pt x="139" y="136"/>
                  </a:lnTo>
                  <a:lnTo>
                    <a:pt x="126" y="114"/>
                  </a:lnTo>
                  <a:lnTo>
                    <a:pt x="128" y="117"/>
                  </a:lnTo>
                  <a:lnTo>
                    <a:pt x="130" y="126"/>
                  </a:lnTo>
                  <a:lnTo>
                    <a:pt x="133" y="140"/>
                  </a:lnTo>
                  <a:lnTo>
                    <a:pt x="137" y="158"/>
                  </a:lnTo>
                  <a:lnTo>
                    <a:pt x="138" y="178"/>
                  </a:lnTo>
                  <a:lnTo>
                    <a:pt x="138" y="200"/>
                  </a:lnTo>
                  <a:lnTo>
                    <a:pt x="136" y="223"/>
                  </a:lnTo>
                  <a:lnTo>
                    <a:pt x="129" y="245"/>
                  </a:lnTo>
                  <a:lnTo>
                    <a:pt x="117" y="266"/>
                  </a:lnTo>
                  <a:lnTo>
                    <a:pt x="116" y="266"/>
                  </a:lnTo>
                  <a:lnTo>
                    <a:pt x="110" y="263"/>
                  </a:lnTo>
                  <a:lnTo>
                    <a:pt x="102" y="261"/>
                  </a:lnTo>
                  <a:lnTo>
                    <a:pt x="91" y="256"/>
                  </a:lnTo>
                  <a:lnTo>
                    <a:pt x="80" y="248"/>
                  </a:lnTo>
                  <a:lnTo>
                    <a:pt x="67" y="240"/>
                  </a:lnTo>
                  <a:lnTo>
                    <a:pt x="54" y="230"/>
                  </a:lnTo>
                  <a:lnTo>
                    <a:pt x="41" y="217"/>
                  </a:lnTo>
                  <a:lnTo>
                    <a:pt x="29" y="202"/>
                  </a:lnTo>
                  <a:lnTo>
                    <a:pt x="17" y="185"/>
                  </a:lnTo>
                  <a:lnTo>
                    <a:pt x="9" y="167"/>
                  </a:lnTo>
                  <a:lnTo>
                    <a:pt x="3" y="145"/>
                  </a:lnTo>
                  <a:lnTo>
                    <a:pt x="0" y="122"/>
                  </a:lnTo>
                  <a:lnTo>
                    <a:pt x="2" y="96"/>
                  </a:lnTo>
                  <a:lnTo>
                    <a:pt x="8" y="66"/>
                  </a:lnTo>
                  <a:lnTo>
                    <a:pt x="19" y="35"/>
                  </a:lnTo>
                  <a:lnTo>
                    <a:pt x="3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任意多边形: 形状 37"/>
            <p:cNvSpPr/>
            <p:nvPr/>
          </p:nvSpPr>
          <p:spPr bwMode="auto">
            <a:xfrm>
              <a:off x="4827240" y="1767681"/>
              <a:ext cx="280988" cy="406400"/>
            </a:xfrm>
            <a:custGeom>
              <a:avLst/>
              <a:gdLst>
                <a:gd name="T0" fmla="*/ 149 w 177"/>
                <a:gd name="T1" fmla="*/ 0 h 256"/>
                <a:gd name="T2" fmla="*/ 151 w 177"/>
                <a:gd name="T3" fmla="*/ 3 h 256"/>
                <a:gd name="T4" fmla="*/ 153 w 177"/>
                <a:gd name="T5" fmla="*/ 9 h 256"/>
                <a:gd name="T6" fmla="*/ 157 w 177"/>
                <a:gd name="T7" fmla="*/ 18 h 256"/>
                <a:gd name="T8" fmla="*/ 162 w 177"/>
                <a:gd name="T9" fmla="*/ 31 h 256"/>
                <a:gd name="T10" fmla="*/ 166 w 177"/>
                <a:gd name="T11" fmla="*/ 47 h 256"/>
                <a:gd name="T12" fmla="*/ 172 w 177"/>
                <a:gd name="T13" fmla="*/ 64 h 256"/>
                <a:gd name="T14" fmla="*/ 174 w 177"/>
                <a:gd name="T15" fmla="*/ 82 h 256"/>
                <a:gd name="T16" fmla="*/ 177 w 177"/>
                <a:gd name="T17" fmla="*/ 103 h 256"/>
                <a:gd name="T18" fmla="*/ 177 w 177"/>
                <a:gd name="T19" fmla="*/ 123 h 256"/>
                <a:gd name="T20" fmla="*/ 174 w 177"/>
                <a:gd name="T21" fmla="*/ 144 h 256"/>
                <a:gd name="T22" fmla="*/ 168 w 177"/>
                <a:gd name="T23" fmla="*/ 165 h 256"/>
                <a:gd name="T24" fmla="*/ 159 w 177"/>
                <a:gd name="T25" fmla="*/ 184 h 256"/>
                <a:gd name="T26" fmla="*/ 146 w 177"/>
                <a:gd name="T27" fmla="*/ 203 h 256"/>
                <a:gd name="T28" fmla="*/ 129 w 177"/>
                <a:gd name="T29" fmla="*/ 219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7 w 177"/>
                <a:gd name="T57" fmla="*/ 156 h 256"/>
                <a:gd name="T58" fmla="*/ 120 w 177"/>
                <a:gd name="T59" fmla="*/ 168 h 256"/>
                <a:gd name="T60" fmla="*/ 109 w 177"/>
                <a:gd name="T61" fmla="*/ 183 h 256"/>
                <a:gd name="T62" fmla="*/ 96 w 177"/>
                <a:gd name="T63" fmla="*/ 199 h 256"/>
                <a:gd name="T64" fmla="*/ 81 w 177"/>
                <a:gd name="T65" fmla="*/ 214 h 256"/>
                <a:gd name="T66" fmla="*/ 62 w 177"/>
                <a:gd name="T67" fmla="*/ 229 h 256"/>
                <a:gd name="T68" fmla="*/ 42 w 177"/>
                <a:gd name="T69" fmla="*/ 240 h 256"/>
                <a:gd name="T70" fmla="*/ 18 w 177"/>
                <a:gd name="T71" fmla="*/ 247 h 256"/>
                <a:gd name="T72" fmla="*/ 18 w 177"/>
                <a:gd name="T73" fmla="*/ 244 h 256"/>
                <a:gd name="T74" fmla="*/ 16 w 177"/>
                <a:gd name="T75" fmla="*/ 239 h 256"/>
                <a:gd name="T76" fmla="*/ 12 w 177"/>
                <a:gd name="T77" fmla="*/ 230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7 h 256"/>
                <a:gd name="T90" fmla="*/ 9 w 177"/>
                <a:gd name="T91" fmla="*/ 107 h 256"/>
                <a:gd name="T92" fmla="*/ 19 w 177"/>
                <a:gd name="T93" fmla="*/ 86 h 256"/>
                <a:gd name="T94" fmla="*/ 35 w 177"/>
                <a:gd name="T95" fmla="*/ 66 h 256"/>
                <a:gd name="T96" fmla="*/ 55 w 177"/>
                <a:gd name="T97" fmla="*/ 47 h 256"/>
                <a:gd name="T98" fmla="*/ 79 w 177"/>
                <a:gd name="T99" fmla="*/ 30 h 256"/>
                <a:gd name="T100" fmla="*/ 112 w 177"/>
                <a:gd name="T101" fmla="*/ 14 h 256"/>
                <a:gd name="T102" fmla="*/ 149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49" y="0"/>
                  </a:moveTo>
                  <a:lnTo>
                    <a:pt x="151" y="3"/>
                  </a:lnTo>
                  <a:lnTo>
                    <a:pt x="153" y="9"/>
                  </a:lnTo>
                  <a:lnTo>
                    <a:pt x="157" y="18"/>
                  </a:lnTo>
                  <a:lnTo>
                    <a:pt x="162" y="31"/>
                  </a:lnTo>
                  <a:lnTo>
                    <a:pt x="166" y="47"/>
                  </a:lnTo>
                  <a:lnTo>
                    <a:pt x="172" y="64"/>
                  </a:lnTo>
                  <a:lnTo>
                    <a:pt x="174" y="82"/>
                  </a:lnTo>
                  <a:lnTo>
                    <a:pt x="177" y="103"/>
                  </a:lnTo>
                  <a:lnTo>
                    <a:pt x="177" y="123"/>
                  </a:lnTo>
                  <a:lnTo>
                    <a:pt x="174" y="144"/>
                  </a:lnTo>
                  <a:lnTo>
                    <a:pt x="168" y="165"/>
                  </a:lnTo>
                  <a:lnTo>
                    <a:pt x="159" y="184"/>
                  </a:lnTo>
                  <a:lnTo>
                    <a:pt x="146" y="203"/>
                  </a:lnTo>
                  <a:lnTo>
                    <a:pt x="129" y="219"/>
                  </a:lnTo>
                  <a:lnTo>
                    <a:pt x="105" y="235"/>
                  </a:lnTo>
                  <a:lnTo>
                    <a:pt x="77" y="247"/>
                  </a:lnTo>
                  <a:lnTo>
                    <a:pt x="42" y="256"/>
                  </a:lnTo>
                  <a:lnTo>
                    <a:pt x="44" y="255"/>
                  </a:lnTo>
                  <a:lnTo>
                    <a:pt x="52" y="251"/>
                  </a:lnTo>
                  <a:lnTo>
                    <a:pt x="62" y="244"/>
                  </a:lnTo>
                  <a:lnTo>
                    <a:pt x="75" y="235"/>
                  </a:lnTo>
                  <a:lnTo>
                    <a:pt x="90" y="223"/>
                  </a:lnTo>
                  <a:lnTo>
                    <a:pt x="104" y="209"/>
                  </a:lnTo>
                  <a:lnTo>
                    <a:pt x="117" y="191"/>
                  </a:lnTo>
                  <a:lnTo>
                    <a:pt x="126" y="169"/>
                  </a:lnTo>
                  <a:lnTo>
                    <a:pt x="133" y="144"/>
                  </a:lnTo>
                  <a:lnTo>
                    <a:pt x="131" y="148"/>
                  </a:lnTo>
                  <a:lnTo>
                    <a:pt x="127" y="156"/>
                  </a:lnTo>
                  <a:lnTo>
                    <a:pt x="120" y="168"/>
                  </a:lnTo>
                  <a:lnTo>
                    <a:pt x="109" y="183"/>
                  </a:lnTo>
                  <a:lnTo>
                    <a:pt x="96" y="199"/>
                  </a:lnTo>
                  <a:lnTo>
                    <a:pt x="81" y="214"/>
                  </a:lnTo>
                  <a:lnTo>
                    <a:pt x="62" y="229"/>
                  </a:lnTo>
                  <a:lnTo>
                    <a:pt x="42" y="240"/>
                  </a:lnTo>
                  <a:lnTo>
                    <a:pt x="18" y="247"/>
                  </a:lnTo>
                  <a:lnTo>
                    <a:pt x="18" y="244"/>
                  </a:lnTo>
                  <a:lnTo>
                    <a:pt x="16" y="239"/>
                  </a:lnTo>
                  <a:lnTo>
                    <a:pt x="12" y="230"/>
                  </a:lnTo>
                  <a:lnTo>
                    <a:pt x="8" y="217"/>
                  </a:lnTo>
                  <a:lnTo>
                    <a:pt x="4" y="203"/>
                  </a:lnTo>
                  <a:lnTo>
                    <a:pt x="1" y="186"/>
                  </a:lnTo>
                  <a:lnTo>
                    <a:pt x="0" y="168"/>
                  </a:lnTo>
                  <a:lnTo>
                    <a:pt x="0" y="148"/>
                  </a:lnTo>
                  <a:lnTo>
                    <a:pt x="4" y="127"/>
                  </a:lnTo>
                  <a:lnTo>
                    <a:pt x="9" y="107"/>
                  </a:lnTo>
                  <a:lnTo>
                    <a:pt x="19" y="86"/>
                  </a:lnTo>
                  <a:lnTo>
                    <a:pt x="35" y="66"/>
                  </a:lnTo>
                  <a:lnTo>
                    <a:pt x="55" y="47"/>
                  </a:lnTo>
                  <a:lnTo>
                    <a:pt x="79" y="30"/>
                  </a:lnTo>
                  <a:lnTo>
                    <a:pt x="112" y="14"/>
                  </a:lnTo>
                  <a:lnTo>
                    <a:pt x="149"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任意多边形: 形状 38"/>
            <p:cNvSpPr/>
            <p:nvPr/>
          </p:nvSpPr>
          <p:spPr bwMode="auto">
            <a:xfrm>
              <a:off x="5235228" y="2183606"/>
              <a:ext cx="423863" cy="280988"/>
            </a:xfrm>
            <a:custGeom>
              <a:avLst/>
              <a:gdLst>
                <a:gd name="T0" fmla="*/ 145 w 267"/>
                <a:gd name="T1" fmla="*/ 0 h 177"/>
                <a:gd name="T2" fmla="*/ 171 w 267"/>
                <a:gd name="T3" fmla="*/ 3 h 177"/>
                <a:gd name="T4" fmla="*/ 200 w 267"/>
                <a:gd name="T5" fmla="*/ 8 h 177"/>
                <a:gd name="T6" fmla="*/ 232 w 267"/>
                <a:gd name="T7" fmla="*/ 20 h 177"/>
                <a:gd name="T8" fmla="*/ 267 w 267"/>
                <a:gd name="T9" fmla="*/ 37 h 177"/>
                <a:gd name="T10" fmla="*/ 265 w 267"/>
                <a:gd name="T11" fmla="*/ 38 h 177"/>
                <a:gd name="T12" fmla="*/ 263 w 267"/>
                <a:gd name="T13" fmla="*/ 44 h 177"/>
                <a:gd name="T14" fmla="*/ 259 w 267"/>
                <a:gd name="T15" fmla="*/ 54 h 177"/>
                <a:gd name="T16" fmla="*/ 254 w 267"/>
                <a:gd name="T17" fmla="*/ 67 h 177"/>
                <a:gd name="T18" fmla="*/ 246 w 267"/>
                <a:gd name="T19" fmla="*/ 81 h 177"/>
                <a:gd name="T20" fmla="*/ 237 w 267"/>
                <a:gd name="T21" fmla="*/ 95 h 177"/>
                <a:gd name="T22" fmla="*/ 226 w 267"/>
                <a:gd name="T23" fmla="*/ 112 h 177"/>
                <a:gd name="T24" fmla="*/ 213 w 267"/>
                <a:gd name="T25" fmla="*/ 128 h 177"/>
                <a:gd name="T26" fmla="*/ 198 w 267"/>
                <a:gd name="T27" fmla="*/ 142 h 177"/>
                <a:gd name="T28" fmla="*/ 182 w 267"/>
                <a:gd name="T29" fmla="*/ 155 h 177"/>
                <a:gd name="T30" fmla="*/ 163 w 267"/>
                <a:gd name="T31" fmla="*/ 165 h 177"/>
                <a:gd name="T32" fmla="*/ 143 w 267"/>
                <a:gd name="T33" fmla="*/ 173 h 177"/>
                <a:gd name="T34" fmla="*/ 120 w 267"/>
                <a:gd name="T35" fmla="*/ 177 h 177"/>
                <a:gd name="T36" fmla="*/ 95 w 267"/>
                <a:gd name="T37" fmla="*/ 176 h 177"/>
                <a:gd name="T38" fmla="*/ 69 w 267"/>
                <a:gd name="T39" fmla="*/ 170 h 177"/>
                <a:gd name="T40" fmla="*/ 41 w 267"/>
                <a:gd name="T41" fmla="*/ 159 h 177"/>
                <a:gd name="T42" fmla="*/ 9 w 267"/>
                <a:gd name="T43" fmla="*/ 141 h 177"/>
                <a:gd name="T44" fmla="*/ 12 w 267"/>
                <a:gd name="T45" fmla="*/ 141 h 177"/>
                <a:gd name="T46" fmla="*/ 20 w 267"/>
                <a:gd name="T47" fmla="*/ 143 h 177"/>
                <a:gd name="T48" fmla="*/ 32 w 267"/>
                <a:gd name="T49" fmla="*/ 147 h 177"/>
                <a:gd name="T50" fmla="*/ 47 w 267"/>
                <a:gd name="T51" fmla="*/ 150 h 177"/>
                <a:gd name="T52" fmla="*/ 65 w 267"/>
                <a:gd name="T53" fmla="*/ 151 h 177"/>
                <a:gd name="T54" fmla="*/ 86 w 267"/>
                <a:gd name="T55" fmla="*/ 151 h 177"/>
                <a:gd name="T56" fmla="*/ 108 w 267"/>
                <a:gd name="T57" fmla="*/ 147 h 177"/>
                <a:gd name="T58" fmla="*/ 130 w 267"/>
                <a:gd name="T59" fmla="*/ 139 h 177"/>
                <a:gd name="T60" fmla="*/ 152 w 267"/>
                <a:gd name="T61" fmla="*/ 126 h 177"/>
                <a:gd name="T62" fmla="*/ 150 w 267"/>
                <a:gd name="T63" fmla="*/ 128 h 177"/>
                <a:gd name="T64" fmla="*/ 141 w 267"/>
                <a:gd name="T65" fmla="*/ 130 h 177"/>
                <a:gd name="T66" fmla="*/ 126 w 267"/>
                <a:gd name="T67" fmla="*/ 133 h 177"/>
                <a:gd name="T68" fmla="*/ 108 w 267"/>
                <a:gd name="T69" fmla="*/ 137 h 177"/>
                <a:gd name="T70" fmla="*/ 89 w 267"/>
                <a:gd name="T71" fmla="*/ 138 h 177"/>
                <a:gd name="T72" fmla="*/ 67 w 267"/>
                <a:gd name="T73" fmla="*/ 139 h 177"/>
                <a:gd name="T74" fmla="*/ 43 w 267"/>
                <a:gd name="T75" fmla="*/ 135 h 177"/>
                <a:gd name="T76" fmla="*/ 21 w 267"/>
                <a:gd name="T77" fmla="*/ 129 h 177"/>
                <a:gd name="T78" fmla="*/ 0 w 267"/>
                <a:gd name="T79" fmla="*/ 117 h 177"/>
                <a:gd name="T80" fmla="*/ 0 w 267"/>
                <a:gd name="T81" fmla="*/ 116 h 177"/>
                <a:gd name="T82" fmla="*/ 3 w 267"/>
                <a:gd name="T83" fmla="*/ 111 h 177"/>
                <a:gd name="T84" fmla="*/ 6 w 267"/>
                <a:gd name="T85" fmla="*/ 102 h 177"/>
                <a:gd name="T86" fmla="*/ 11 w 267"/>
                <a:gd name="T87" fmla="*/ 91 h 177"/>
                <a:gd name="T88" fmla="*/ 19 w 267"/>
                <a:gd name="T89" fmla="*/ 80 h 177"/>
                <a:gd name="T90" fmla="*/ 26 w 267"/>
                <a:gd name="T91" fmla="*/ 67 h 177"/>
                <a:gd name="T92" fmla="*/ 37 w 267"/>
                <a:gd name="T93" fmla="*/ 54 h 177"/>
                <a:gd name="T94" fmla="*/ 50 w 267"/>
                <a:gd name="T95" fmla="*/ 41 h 177"/>
                <a:gd name="T96" fmla="*/ 64 w 267"/>
                <a:gd name="T97" fmla="*/ 29 h 177"/>
                <a:gd name="T98" fmla="*/ 81 w 267"/>
                <a:gd name="T99" fmla="*/ 18 h 177"/>
                <a:gd name="T100" fmla="*/ 99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1" y="3"/>
                  </a:lnTo>
                  <a:lnTo>
                    <a:pt x="200" y="8"/>
                  </a:lnTo>
                  <a:lnTo>
                    <a:pt x="232" y="20"/>
                  </a:lnTo>
                  <a:lnTo>
                    <a:pt x="267" y="37"/>
                  </a:lnTo>
                  <a:lnTo>
                    <a:pt x="265" y="38"/>
                  </a:lnTo>
                  <a:lnTo>
                    <a:pt x="263" y="44"/>
                  </a:lnTo>
                  <a:lnTo>
                    <a:pt x="259" y="54"/>
                  </a:lnTo>
                  <a:lnTo>
                    <a:pt x="254" y="67"/>
                  </a:lnTo>
                  <a:lnTo>
                    <a:pt x="246" y="81"/>
                  </a:lnTo>
                  <a:lnTo>
                    <a:pt x="237" y="95"/>
                  </a:lnTo>
                  <a:lnTo>
                    <a:pt x="226" y="112"/>
                  </a:lnTo>
                  <a:lnTo>
                    <a:pt x="213" y="128"/>
                  </a:lnTo>
                  <a:lnTo>
                    <a:pt x="198" y="142"/>
                  </a:lnTo>
                  <a:lnTo>
                    <a:pt x="182" y="155"/>
                  </a:lnTo>
                  <a:lnTo>
                    <a:pt x="163" y="165"/>
                  </a:lnTo>
                  <a:lnTo>
                    <a:pt x="143" y="173"/>
                  </a:lnTo>
                  <a:lnTo>
                    <a:pt x="120" y="177"/>
                  </a:lnTo>
                  <a:lnTo>
                    <a:pt x="95" y="176"/>
                  </a:lnTo>
                  <a:lnTo>
                    <a:pt x="69" y="170"/>
                  </a:lnTo>
                  <a:lnTo>
                    <a:pt x="41" y="159"/>
                  </a:lnTo>
                  <a:lnTo>
                    <a:pt x="9" y="141"/>
                  </a:lnTo>
                  <a:lnTo>
                    <a:pt x="12" y="141"/>
                  </a:lnTo>
                  <a:lnTo>
                    <a:pt x="20" y="143"/>
                  </a:lnTo>
                  <a:lnTo>
                    <a:pt x="32" y="147"/>
                  </a:lnTo>
                  <a:lnTo>
                    <a:pt x="47" y="150"/>
                  </a:lnTo>
                  <a:lnTo>
                    <a:pt x="65" y="151"/>
                  </a:lnTo>
                  <a:lnTo>
                    <a:pt x="86" y="151"/>
                  </a:lnTo>
                  <a:lnTo>
                    <a:pt x="108" y="147"/>
                  </a:lnTo>
                  <a:lnTo>
                    <a:pt x="130" y="139"/>
                  </a:lnTo>
                  <a:lnTo>
                    <a:pt x="152" y="126"/>
                  </a:lnTo>
                  <a:lnTo>
                    <a:pt x="150" y="128"/>
                  </a:lnTo>
                  <a:lnTo>
                    <a:pt x="141" y="130"/>
                  </a:lnTo>
                  <a:lnTo>
                    <a:pt x="126" y="133"/>
                  </a:lnTo>
                  <a:lnTo>
                    <a:pt x="108" y="137"/>
                  </a:lnTo>
                  <a:lnTo>
                    <a:pt x="89" y="138"/>
                  </a:lnTo>
                  <a:lnTo>
                    <a:pt x="67" y="139"/>
                  </a:lnTo>
                  <a:lnTo>
                    <a:pt x="43" y="135"/>
                  </a:lnTo>
                  <a:lnTo>
                    <a:pt x="21" y="129"/>
                  </a:lnTo>
                  <a:lnTo>
                    <a:pt x="0" y="117"/>
                  </a:lnTo>
                  <a:lnTo>
                    <a:pt x="0" y="116"/>
                  </a:lnTo>
                  <a:lnTo>
                    <a:pt x="3" y="111"/>
                  </a:lnTo>
                  <a:lnTo>
                    <a:pt x="6" y="102"/>
                  </a:lnTo>
                  <a:lnTo>
                    <a:pt x="11" y="91"/>
                  </a:lnTo>
                  <a:lnTo>
                    <a:pt x="19" y="80"/>
                  </a:lnTo>
                  <a:lnTo>
                    <a:pt x="26" y="67"/>
                  </a:lnTo>
                  <a:lnTo>
                    <a:pt x="37" y="54"/>
                  </a:lnTo>
                  <a:lnTo>
                    <a:pt x="50" y="41"/>
                  </a:lnTo>
                  <a:lnTo>
                    <a:pt x="64" y="29"/>
                  </a:lnTo>
                  <a:lnTo>
                    <a:pt x="81" y="18"/>
                  </a:lnTo>
                  <a:lnTo>
                    <a:pt x="99" y="9"/>
                  </a:lnTo>
                  <a:lnTo>
                    <a:pt x="121" y="3"/>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任意多边形: 形状 39"/>
            <p:cNvSpPr/>
            <p:nvPr/>
          </p:nvSpPr>
          <p:spPr bwMode="auto">
            <a:xfrm>
              <a:off x="5162203" y="2720181"/>
              <a:ext cx="422275" cy="277813"/>
            </a:xfrm>
            <a:custGeom>
              <a:avLst/>
              <a:gdLst>
                <a:gd name="T0" fmla="*/ 145 w 266"/>
                <a:gd name="T1" fmla="*/ 0 h 175"/>
                <a:gd name="T2" fmla="*/ 171 w 266"/>
                <a:gd name="T3" fmla="*/ 1 h 175"/>
                <a:gd name="T4" fmla="*/ 200 w 266"/>
                <a:gd name="T5" fmla="*/ 6 h 175"/>
                <a:gd name="T6" fmla="*/ 232 w 266"/>
                <a:gd name="T7" fmla="*/ 18 h 175"/>
                <a:gd name="T8" fmla="*/ 266 w 266"/>
                <a:gd name="T9" fmla="*/ 35 h 175"/>
                <a:gd name="T10" fmla="*/ 266 w 266"/>
                <a:gd name="T11" fmla="*/ 36 h 175"/>
                <a:gd name="T12" fmla="*/ 263 w 266"/>
                <a:gd name="T13" fmla="*/ 43 h 175"/>
                <a:gd name="T14" fmla="*/ 259 w 266"/>
                <a:gd name="T15" fmla="*/ 52 h 175"/>
                <a:gd name="T16" fmla="*/ 253 w 266"/>
                <a:gd name="T17" fmla="*/ 65 h 175"/>
                <a:gd name="T18" fmla="*/ 246 w 266"/>
                <a:gd name="T19" fmla="*/ 79 h 175"/>
                <a:gd name="T20" fmla="*/ 237 w 266"/>
                <a:gd name="T21" fmla="*/ 93 h 175"/>
                <a:gd name="T22" fmla="*/ 226 w 266"/>
                <a:gd name="T23" fmla="*/ 110 h 175"/>
                <a:gd name="T24" fmla="*/ 213 w 266"/>
                <a:gd name="T25" fmla="*/ 126 h 175"/>
                <a:gd name="T26" fmla="*/ 198 w 266"/>
                <a:gd name="T27" fmla="*/ 140 h 175"/>
                <a:gd name="T28" fmla="*/ 181 w 266"/>
                <a:gd name="T29" fmla="*/ 153 h 175"/>
                <a:gd name="T30" fmla="*/ 163 w 266"/>
                <a:gd name="T31" fmla="*/ 163 h 175"/>
                <a:gd name="T32" fmla="*/ 143 w 266"/>
                <a:gd name="T33" fmla="*/ 171 h 175"/>
                <a:gd name="T34" fmla="*/ 120 w 266"/>
                <a:gd name="T35" fmla="*/ 175 h 175"/>
                <a:gd name="T36" fmla="*/ 96 w 266"/>
                <a:gd name="T37" fmla="*/ 174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5 h 175"/>
                <a:gd name="T50" fmla="*/ 48 w 266"/>
                <a:gd name="T51" fmla="*/ 148 h 175"/>
                <a:gd name="T52" fmla="*/ 66 w 266"/>
                <a:gd name="T53" fmla="*/ 149 h 175"/>
                <a:gd name="T54" fmla="*/ 87 w 266"/>
                <a:gd name="T55" fmla="*/ 149 h 175"/>
                <a:gd name="T56" fmla="*/ 109 w 266"/>
                <a:gd name="T57" fmla="*/ 145 h 175"/>
                <a:gd name="T58" fmla="*/ 131 w 266"/>
                <a:gd name="T59" fmla="*/ 137 h 175"/>
                <a:gd name="T60" fmla="*/ 153 w 266"/>
                <a:gd name="T61" fmla="*/ 124 h 175"/>
                <a:gd name="T62" fmla="*/ 149 w 266"/>
                <a:gd name="T63" fmla="*/ 126 h 175"/>
                <a:gd name="T64" fmla="*/ 140 w 266"/>
                <a:gd name="T65" fmla="*/ 128 h 175"/>
                <a:gd name="T66" fmla="*/ 127 w 266"/>
                <a:gd name="T67" fmla="*/ 131 h 175"/>
                <a:gd name="T68" fmla="*/ 109 w 266"/>
                <a:gd name="T69" fmla="*/ 135 h 175"/>
                <a:gd name="T70" fmla="*/ 88 w 266"/>
                <a:gd name="T71" fmla="*/ 137 h 175"/>
                <a:gd name="T72" fmla="*/ 66 w 266"/>
                <a:gd name="T73" fmla="*/ 137 h 175"/>
                <a:gd name="T74" fmla="*/ 44 w 266"/>
                <a:gd name="T75" fmla="*/ 134 h 175"/>
                <a:gd name="T76" fmla="*/ 22 w 266"/>
                <a:gd name="T77" fmla="*/ 127 h 175"/>
                <a:gd name="T78" fmla="*/ 0 w 266"/>
                <a:gd name="T79" fmla="*/ 115 h 175"/>
                <a:gd name="T80" fmla="*/ 1 w 266"/>
                <a:gd name="T81" fmla="*/ 114 h 175"/>
                <a:gd name="T82" fmla="*/ 2 w 266"/>
                <a:gd name="T83" fmla="*/ 109 h 175"/>
                <a:gd name="T84" fmla="*/ 6 w 266"/>
                <a:gd name="T85" fmla="*/ 100 h 175"/>
                <a:gd name="T86" fmla="*/ 11 w 266"/>
                <a:gd name="T87" fmla="*/ 89 h 175"/>
                <a:gd name="T88" fmla="*/ 18 w 266"/>
                <a:gd name="T89" fmla="*/ 78 h 175"/>
                <a:gd name="T90" fmla="*/ 27 w 266"/>
                <a:gd name="T91" fmla="*/ 65 h 175"/>
                <a:gd name="T92" fmla="*/ 37 w 266"/>
                <a:gd name="T93" fmla="*/ 52 h 175"/>
                <a:gd name="T94" fmla="*/ 49 w 266"/>
                <a:gd name="T95" fmla="*/ 39 h 175"/>
                <a:gd name="T96" fmla="*/ 65 w 266"/>
                <a:gd name="T97" fmla="*/ 27 h 175"/>
                <a:gd name="T98" fmla="*/ 80 w 266"/>
                <a:gd name="T99" fmla="*/ 17 h 175"/>
                <a:gd name="T100" fmla="*/ 100 w 266"/>
                <a:gd name="T101" fmla="*/ 8 h 175"/>
                <a:gd name="T102" fmla="*/ 120 w 266"/>
                <a:gd name="T103" fmla="*/ 1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6"/>
                  </a:lnTo>
                  <a:lnTo>
                    <a:pt x="232" y="18"/>
                  </a:lnTo>
                  <a:lnTo>
                    <a:pt x="266" y="35"/>
                  </a:lnTo>
                  <a:lnTo>
                    <a:pt x="266" y="36"/>
                  </a:lnTo>
                  <a:lnTo>
                    <a:pt x="263" y="43"/>
                  </a:lnTo>
                  <a:lnTo>
                    <a:pt x="259" y="52"/>
                  </a:lnTo>
                  <a:lnTo>
                    <a:pt x="253" y="65"/>
                  </a:lnTo>
                  <a:lnTo>
                    <a:pt x="246" y="79"/>
                  </a:lnTo>
                  <a:lnTo>
                    <a:pt x="237" y="93"/>
                  </a:lnTo>
                  <a:lnTo>
                    <a:pt x="226" y="110"/>
                  </a:lnTo>
                  <a:lnTo>
                    <a:pt x="213" y="126"/>
                  </a:lnTo>
                  <a:lnTo>
                    <a:pt x="198" y="140"/>
                  </a:lnTo>
                  <a:lnTo>
                    <a:pt x="181" y="153"/>
                  </a:lnTo>
                  <a:lnTo>
                    <a:pt x="163" y="163"/>
                  </a:lnTo>
                  <a:lnTo>
                    <a:pt x="143" y="171"/>
                  </a:lnTo>
                  <a:lnTo>
                    <a:pt x="120" y="175"/>
                  </a:lnTo>
                  <a:lnTo>
                    <a:pt x="96" y="174"/>
                  </a:lnTo>
                  <a:lnTo>
                    <a:pt x="70" y="169"/>
                  </a:lnTo>
                  <a:lnTo>
                    <a:pt x="40" y="157"/>
                  </a:lnTo>
                  <a:lnTo>
                    <a:pt x="9" y="139"/>
                  </a:lnTo>
                  <a:lnTo>
                    <a:pt x="13" y="140"/>
                  </a:lnTo>
                  <a:lnTo>
                    <a:pt x="20" y="143"/>
                  </a:lnTo>
                  <a:lnTo>
                    <a:pt x="32" y="145"/>
                  </a:lnTo>
                  <a:lnTo>
                    <a:pt x="48" y="148"/>
                  </a:lnTo>
                  <a:lnTo>
                    <a:pt x="66" y="149"/>
                  </a:lnTo>
                  <a:lnTo>
                    <a:pt x="87" y="149"/>
                  </a:lnTo>
                  <a:lnTo>
                    <a:pt x="109" y="145"/>
                  </a:lnTo>
                  <a:lnTo>
                    <a:pt x="131" y="137"/>
                  </a:lnTo>
                  <a:lnTo>
                    <a:pt x="153" y="124"/>
                  </a:lnTo>
                  <a:lnTo>
                    <a:pt x="149" y="126"/>
                  </a:lnTo>
                  <a:lnTo>
                    <a:pt x="140" y="128"/>
                  </a:lnTo>
                  <a:lnTo>
                    <a:pt x="127" y="131"/>
                  </a:lnTo>
                  <a:lnTo>
                    <a:pt x="109" y="135"/>
                  </a:lnTo>
                  <a:lnTo>
                    <a:pt x="88" y="137"/>
                  </a:lnTo>
                  <a:lnTo>
                    <a:pt x="66" y="137"/>
                  </a:lnTo>
                  <a:lnTo>
                    <a:pt x="44" y="134"/>
                  </a:lnTo>
                  <a:lnTo>
                    <a:pt x="22" y="127"/>
                  </a:lnTo>
                  <a:lnTo>
                    <a:pt x="0" y="115"/>
                  </a:lnTo>
                  <a:lnTo>
                    <a:pt x="1" y="114"/>
                  </a:lnTo>
                  <a:lnTo>
                    <a:pt x="2" y="109"/>
                  </a:lnTo>
                  <a:lnTo>
                    <a:pt x="6" y="100"/>
                  </a:lnTo>
                  <a:lnTo>
                    <a:pt x="11" y="89"/>
                  </a:lnTo>
                  <a:lnTo>
                    <a:pt x="18" y="78"/>
                  </a:lnTo>
                  <a:lnTo>
                    <a:pt x="27" y="65"/>
                  </a:lnTo>
                  <a:lnTo>
                    <a:pt x="37" y="52"/>
                  </a:lnTo>
                  <a:lnTo>
                    <a:pt x="49" y="39"/>
                  </a:lnTo>
                  <a:lnTo>
                    <a:pt x="65" y="27"/>
                  </a:lnTo>
                  <a:lnTo>
                    <a:pt x="80" y="17"/>
                  </a:lnTo>
                  <a:lnTo>
                    <a:pt x="100" y="8"/>
                  </a:lnTo>
                  <a:lnTo>
                    <a:pt x="120" y="1"/>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任意多边形: 形状 40"/>
            <p:cNvSpPr/>
            <p:nvPr/>
          </p:nvSpPr>
          <p:spPr bwMode="auto">
            <a:xfrm>
              <a:off x="4836765" y="3088481"/>
              <a:ext cx="280988" cy="404813"/>
            </a:xfrm>
            <a:custGeom>
              <a:avLst/>
              <a:gdLst>
                <a:gd name="T0" fmla="*/ 151 w 177"/>
                <a:gd name="T1" fmla="*/ 0 h 255"/>
                <a:gd name="T2" fmla="*/ 153 w 177"/>
                <a:gd name="T3" fmla="*/ 2 h 255"/>
                <a:gd name="T4" fmla="*/ 155 w 177"/>
                <a:gd name="T5" fmla="*/ 8 h 255"/>
                <a:gd name="T6" fmla="*/ 159 w 177"/>
                <a:gd name="T7" fmla="*/ 18 h 255"/>
                <a:gd name="T8" fmla="*/ 163 w 177"/>
                <a:gd name="T9" fmla="*/ 30 h 255"/>
                <a:gd name="T10" fmla="*/ 168 w 177"/>
                <a:gd name="T11" fmla="*/ 46 h 255"/>
                <a:gd name="T12" fmla="*/ 172 w 177"/>
                <a:gd name="T13" fmla="*/ 63 h 255"/>
                <a:gd name="T14" fmla="*/ 176 w 177"/>
                <a:gd name="T15" fmla="*/ 82 h 255"/>
                <a:gd name="T16" fmla="*/ 177 w 177"/>
                <a:gd name="T17" fmla="*/ 101 h 255"/>
                <a:gd name="T18" fmla="*/ 177 w 177"/>
                <a:gd name="T19" fmla="*/ 122 h 255"/>
                <a:gd name="T20" fmla="*/ 175 w 177"/>
                <a:gd name="T21" fmla="*/ 143 h 255"/>
                <a:gd name="T22" fmla="*/ 169 w 177"/>
                <a:gd name="T23" fmla="*/ 164 h 255"/>
                <a:gd name="T24" fmla="*/ 160 w 177"/>
                <a:gd name="T25" fmla="*/ 183 h 255"/>
                <a:gd name="T26" fmla="*/ 147 w 177"/>
                <a:gd name="T27" fmla="*/ 203 h 255"/>
                <a:gd name="T28" fmla="*/ 129 w 177"/>
                <a:gd name="T29" fmla="*/ 220 h 255"/>
                <a:gd name="T30" fmla="*/ 107 w 177"/>
                <a:gd name="T31" fmla="*/ 234 h 255"/>
                <a:gd name="T32" fmla="*/ 77 w 177"/>
                <a:gd name="T33" fmla="*/ 246 h 255"/>
                <a:gd name="T34" fmla="*/ 43 w 177"/>
                <a:gd name="T35" fmla="*/ 255 h 255"/>
                <a:gd name="T36" fmla="*/ 46 w 177"/>
                <a:gd name="T37" fmla="*/ 255 h 255"/>
                <a:gd name="T38" fmla="*/ 52 w 177"/>
                <a:gd name="T39" fmla="*/ 251 h 255"/>
                <a:gd name="T40" fmla="*/ 64 w 177"/>
                <a:gd name="T41" fmla="*/ 244 h 255"/>
                <a:gd name="T42" fmla="*/ 77 w 177"/>
                <a:gd name="T43" fmla="*/ 235 h 255"/>
                <a:gd name="T44" fmla="*/ 91 w 177"/>
                <a:gd name="T45" fmla="*/ 224 h 255"/>
                <a:gd name="T46" fmla="*/ 104 w 177"/>
                <a:gd name="T47" fmla="*/ 208 h 255"/>
                <a:gd name="T48" fmla="*/ 117 w 177"/>
                <a:gd name="T49" fmla="*/ 190 h 255"/>
                <a:gd name="T50" fmla="*/ 128 w 177"/>
                <a:gd name="T51" fmla="*/ 169 h 255"/>
                <a:gd name="T52" fmla="*/ 134 w 177"/>
                <a:gd name="T53" fmla="*/ 144 h 255"/>
                <a:gd name="T54" fmla="*/ 133 w 177"/>
                <a:gd name="T55" fmla="*/ 147 h 255"/>
                <a:gd name="T56" fmla="*/ 128 w 177"/>
                <a:gd name="T57" fmla="*/ 155 h 255"/>
                <a:gd name="T58" fmla="*/ 121 w 177"/>
                <a:gd name="T59" fmla="*/ 168 h 255"/>
                <a:gd name="T60" fmla="*/ 111 w 177"/>
                <a:gd name="T61" fmla="*/ 182 h 255"/>
                <a:gd name="T62" fmla="*/ 98 w 177"/>
                <a:gd name="T63" fmla="*/ 198 h 255"/>
                <a:gd name="T64" fmla="*/ 82 w 177"/>
                <a:gd name="T65" fmla="*/ 214 h 255"/>
                <a:gd name="T66" fmla="*/ 64 w 177"/>
                <a:gd name="T67" fmla="*/ 227 h 255"/>
                <a:gd name="T68" fmla="*/ 43 w 177"/>
                <a:gd name="T69" fmla="*/ 239 h 255"/>
                <a:gd name="T70" fmla="*/ 20 w 177"/>
                <a:gd name="T71" fmla="*/ 246 h 255"/>
                <a:gd name="T72" fmla="*/ 19 w 177"/>
                <a:gd name="T73" fmla="*/ 243 h 255"/>
                <a:gd name="T74" fmla="*/ 16 w 177"/>
                <a:gd name="T75" fmla="*/ 238 h 255"/>
                <a:gd name="T76" fmla="*/ 13 w 177"/>
                <a:gd name="T77" fmla="*/ 229 h 255"/>
                <a:gd name="T78" fmla="*/ 10 w 177"/>
                <a:gd name="T79" fmla="*/ 217 h 255"/>
                <a:gd name="T80" fmla="*/ 6 w 177"/>
                <a:gd name="T81" fmla="*/ 201 h 255"/>
                <a:gd name="T82" fmla="*/ 2 w 177"/>
                <a:gd name="T83" fmla="*/ 185 h 255"/>
                <a:gd name="T84" fmla="*/ 0 w 177"/>
                <a:gd name="T85" fmla="*/ 166 h 255"/>
                <a:gd name="T86" fmla="*/ 2 w 177"/>
                <a:gd name="T87" fmla="*/ 147 h 255"/>
                <a:gd name="T88" fmla="*/ 4 w 177"/>
                <a:gd name="T89" fmla="*/ 127 h 255"/>
                <a:gd name="T90" fmla="*/ 11 w 177"/>
                <a:gd name="T91" fmla="*/ 107 h 255"/>
                <a:gd name="T92" fmla="*/ 21 w 177"/>
                <a:gd name="T93" fmla="*/ 86 h 255"/>
                <a:gd name="T94" fmla="*/ 36 w 177"/>
                <a:gd name="T95" fmla="*/ 65 h 255"/>
                <a:gd name="T96" fmla="*/ 55 w 177"/>
                <a:gd name="T97" fmla="*/ 47 h 255"/>
                <a:gd name="T98" fmla="*/ 81 w 177"/>
                <a:gd name="T99" fmla="*/ 29 h 255"/>
                <a:gd name="T100" fmla="*/ 112 w 177"/>
                <a:gd name="T101" fmla="*/ 13 h 255"/>
                <a:gd name="T102" fmla="*/ 151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51" y="0"/>
                  </a:moveTo>
                  <a:lnTo>
                    <a:pt x="153" y="2"/>
                  </a:lnTo>
                  <a:lnTo>
                    <a:pt x="155" y="8"/>
                  </a:lnTo>
                  <a:lnTo>
                    <a:pt x="159" y="18"/>
                  </a:lnTo>
                  <a:lnTo>
                    <a:pt x="163" y="30"/>
                  </a:lnTo>
                  <a:lnTo>
                    <a:pt x="168" y="46"/>
                  </a:lnTo>
                  <a:lnTo>
                    <a:pt x="172" y="63"/>
                  </a:lnTo>
                  <a:lnTo>
                    <a:pt x="176" y="82"/>
                  </a:lnTo>
                  <a:lnTo>
                    <a:pt x="177" y="101"/>
                  </a:lnTo>
                  <a:lnTo>
                    <a:pt x="177" y="122"/>
                  </a:lnTo>
                  <a:lnTo>
                    <a:pt x="175" y="143"/>
                  </a:lnTo>
                  <a:lnTo>
                    <a:pt x="169" y="164"/>
                  </a:lnTo>
                  <a:lnTo>
                    <a:pt x="160" y="183"/>
                  </a:lnTo>
                  <a:lnTo>
                    <a:pt x="147" y="203"/>
                  </a:lnTo>
                  <a:lnTo>
                    <a:pt x="129" y="220"/>
                  </a:lnTo>
                  <a:lnTo>
                    <a:pt x="107" y="234"/>
                  </a:lnTo>
                  <a:lnTo>
                    <a:pt x="77" y="246"/>
                  </a:lnTo>
                  <a:lnTo>
                    <a:pt x="43" y="255"/>
                  </a:lnTo>
                  <a:lnTo>
                    <a:pt x="46" y="255"/>
                  </a:lnTo>
                  <a:lnTo>
                    <a:pt x="52" y="251"/>
                  </a:lnTo>
                  <a:lnTo>
                    <a:pt x="64" y="244"/>
                  </a:lnTo>
                  <a:lnTo>
                    <a:pt x="77" y="235"/>
                  </a:lnTo>
                  <a:lnTo>
                    <a:pt x="91" y="224"/>
                  </a:lnTo>
                  <a:lnTo>
                    <a:pt x="104" y="208"/>
                  </a:lnTo>
                  <a:lnTo>
                    <a:pt x="117" y="190"/>
                  </a:lnTo>
                  <a:lnTo>
                    <a:pt x="128" y="169"/>
                  </a:lnTo>
                  <a:lnTo>
                    <a:pt x="134" y="144"/>
                  </a:lnTo>
                  <a:lnTo>
                    <a:pt x="133" y="147"/>
                  </a:lnTo>
                  <a:lnTo>
                    <a:pt x="128" y="155"/>
                  </a:lnTo>
                  <a:lnTo>
                    <a:pt x="121" y="168"/>
                  </a:lnTo>
                  <a:lnTo>
                    <a:pt x="111" y="182"/>
                  </a:lnTo>
                  <a:lnTo>
                    <a:pt x="98" y="198"/>
                  </a:lnTo>
                  <a:lnTo>
                    <a:pt x="82" y="214"/>
                  </a:lnTo>
                  <a:lnTo>
                    <a:pt x="64" y="227"/>
                  </a:lnTo>
                  <a:lnTo>
                    <a:pt x="43" y="239"/>
                  </a:lnTo>
                  <a:lnTo>
                    <a:pt x="20" y="246"/>
                  </a:lnTo>
                  <a:lnTo>
                    <a:pt x="19" y="243"/>
                  </a:lnTo>
                  <a:lnTo>
                    <a:pt x="16" y="238"/>
                  </a:lnTo>
                  <a:lnTo>
                    <a:pt x="13" y="229"/>
                  </a:lnTo>
                  <a:lnTo>
                    <a:pt x="10" y="217"/>
                  </a:lnTo>
                  <a:lnTo>
                    <a:pt x="6" y="201"/>
                  </a:lnTo>
                  <a:lnTo>
                    <a:pt x="2" y="185"/>
                  </a:lnTo>
                  <a:lnTo>
                    <a:pt x="0" y="166"/>
                  </a:lnTo>
                  <a:lnTo>
                    <a:pt x="2" y="147"/>
                  </a:lnTo>
                  <a:lnTo>
                    <a:pt x="4" y="127"/>
                  </a:lnTo>
                  <a:lnTo>
                    <a:pt x="11" y="107"/>
                  </a:lnTo>
                  <a:lnTo>
                    <a:pt x="21" y="86"/>
                  </a:lnTo>
                  <a:lnTo>
                    <a:pt x="36" y="65"/>
                  </a:lnTo>
                  <a:lnTo>
                    <a:pt x="55" y="47"/>
                  </a:lnTo>
                  <a:lnTo>
                    <a:pt x="81" y="29"/>
                  </a:lnTo>
                  <a:lnTo>
                    <a:pt x="112" y="13"/>
                  </a:lnTo>
                  <a:lnTo>
                    <a:pt x="151"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2" name="任意多边形: 形状 41"/>
            <p:cNvSpPr/>
            <p:nvPr/>
          </p:nvSpPr>
          <p:spPr bwMode="auto">
            <a:xfrm>
              <a:off x="5373340" y="3369469"/>
              <a:ext cx="423863" cy="279400"/>
            </a:xfrm>
            <a:custGeom>
              <a:avLst/>
              <a:gdLst>
                <a:gd name="T0" fmla="*/ 145 w 267"/>
                <a:gd name="T1" fmla="*/ 0 h 176"/>
                <a:gd name="T2" fmla="*/ 171 w 267"/>
                <a:gd name="T3" fmla="*/ 2 h 176"/>
                <a:gd name="T4" fmla="*/ 201 w 267"/>
                <a:gd name="T5" fmla="*/ 8 h 176"/>
                <a:gd name="T6" fmla="*/ 232 w 267"/>
                <a:gd name="T7" fmla="*/ 19 h 176"/>
                <a:gd name="T8" fmla="*/ 267 w 267"/>
                <a:gd name="T9" fmla="*/ 35 h 176"/>
                <a:gd name="T10" fmla="*/ 266 w 267"/>
                <a:gd name="T11" fmla="*/ 37 h 176"/>
                <a:gd name="T12" fmla="*/ 263 w 267"/>
                <a:gd name="T13" fmla="*/ 44 h 176"/>
                <a:gd name="T14" fmla="*/ 259 w 267"/>
                <a:gd name="T15" fmla="*/ 53 h 176"/>
                <a:gd name="T16" fmla="*/ 254 w 267"/>
                <a:gd name="T17" fmla="*/ 66 h 176"/>
                <a:gd name="T18" fmla="*/ 246 w 267"/>
                <a:gd name="T19" fmla="*/ 80 h 176"/>
                <a:gd name="T20" fmla="*/ 237 w 267"/>
                <a:gd name="T21" fmla="*/ 95 h 176"/>
                <a:gd name="T22" fmla="*/ 227 w 267"/>
                <a:gd name="T23" fmla="*/ 111 h 176"/>
                <a:gd name="T24" fmla="*/ 214 w 267"/>
                <a:gd name="T25" fmla="*/ 127 h 176"/>
                <a:gd name="T26" fmla="*/ 199 w 267"/>
                <a:gd name="T27" fmla="*/ 141 h 176"/>
                <a:gd name="T28" fmla="*/ 182 w 267"/>
                <a:gd name="T29" fmla="*/ 154 h 176"/>
                <a:gd name="T30" fmla="*/ 164 w 267"/>
                <a:gd name="T31" fmla="*/ 165 h 176"/>
                <a:gd name="T32" fmla="*/ 143 w 267"/>
                <a:gd name="T33" fmla="*/ 172 h 176"/>
                <a:gd name="T34" fmla="*/ 121 w 267"/>
                <a:gd name="T35" fmla="*/ 176 h 176"/>
                <a:gd name="T36" fmla="*/ 97 w 267"/>
                <a:gd name="T37" fmla="*/ 175 h 176"/>
                <a:gd name="T38" fmla="*/ 69 w 267"/>
                <a:gd name="T39" fmla="*/ 170 h 176"/>
                <a:gd name="T40" fmla="*/ 41 w 267"/>
                <a:gd name="T41" fmla="*/ 158 h 176"/>
                <a:gd name="T42" fmla="*/ 10 w 267"/>
                <a:gd name="T43" fmla="*/ 140 h 176"/>
                <a:gd name="T44" fmla="*/ 12 w 267"/>
                <a:gd name="T45" fmla="*/ 140 h 176"/>
                <a:gd name="T46" fmla="*/ 20 w 267"/>
                <a:gd name="T47" fmla="*/ 143 h 176"/>
                <a:gd name="T48" fmla="*/ 32 w 267"/>
                <a:gd name="T49" fmla="*/ 146 h 176"/>
                <a:gd name="T50" fmla="*/ 47 w 267"/>
                <a:gd name="T51" fmla="*/ 149 h 176"/>
                <a:gd name="T52" fmla="*/ 67 w 267"/>
                <a:gd name="T53" fmla="*/ 150 h 176"/>
                <a:gd name="T54" fmla="*/ 86 w 267"/>
                <a:gd name="T55" fmla="*/ 150 h 176"/>
                <a:gd name="T56" fmla="*/ 108 w 267"/>
                <a:gd name="T57" fmla="*/ 146 h 176"/>
                <a:gd name="T58" fmla="*/ 130 w 267"/>
                <a:gd name="T59" fmla="*/ 139 h 176"/>
                <a:gd name="T60" fmla="*/ 152 w 267"/>
                <a:gd name="T61" fmla="*/ 126 h 176"/>
                <a:gd name="T62" fmla="*/ 150 w 267"/>
                <a:gd name="T63" fmla="*/ 127 h 176"/>
                <a:gd name="T64" fmla="*/ 141 w 267"/>
                <a:gd name="T65" fmla="*/ 130 h 176"/>
                <a:gd name="T66" fmla="*/ 126 w 267"/>
                <a:gd name="T67" fmla="*/ 132 h 176"/>
                <a:gd name="T68" fmla="*/ 110 w 267"/>
                <a:gd name="T69" fmla="*/ 136 h 176"/>
                <a:gd name="T70" fmla="*/ 89 w 267"/>
                <a:gd name="T71" fmla="*/ 137 h 176"/>
                <a:gd name="T72" fmla="*/ 67 w 267"/>
                <a:gd name="T73" fmla="*/ 137 h 176"/>
                <a:gd name="T74" fmla="*/ 43 w 267"/>
                <a:gd name="T75" fmla="*/ 135 h 176"/>
                <a:gd name="T76" fmla="*/ 21 w 267"/>
                <a:gd name="T77" fmla="*/ 128 h 176"/>
                <a:gd name="T78" fmla="*/ 0 w 267"/>
                <a:gd name="T79" fmla="*/ 117 h 176"/>
                <a:gd name="T80" fmla="*/ 0 w 267"/>
                <a:gd name="T81" fmla="*/ 115 h 176"/>
                <a:gd name="T82" fmla="*/ 3 w 267"/>
                <a:gd name="T83" fmla="*/ 110 h 176"/>
                <a:gd name="T84" fmla="*/ 7 w 267"/>
                <a:gd name="T85" fmla="*/ 101 h 176"/>
                <a:gd name="T86" fmla="*/ 12 w 267"/>
                <a:gd name="T87" fmla="*/ 91 h 176"/>
                <a:gd name="T88" fmla="*/ 19 w 267"/>
                <a:gd name="T89" fmla="*/ 79 h 176"/>
                <a:gd name="T90" fmla="*/ 26 w 267"/>
                <a:gd name="T91" fmla="*/ 66 h 176"/>
                <a:gd name="T92" fmla="*/ 37 w 267"/>
                <a:gd name="T93" fmla="*/ 53 h 176"/>
                <a:gd name="T94" fmla="*/ 50 w 267"/>
                <a:gd name="T95" fmla="*/ 40 h 176"/>
                <a:gd name="T96" fmla="*/ 64 w 267"/>
                <a:gd name="T97" fmla="*/ 28 h 176"/>
                <a:gd name="T98" fmla="*/ 81 w 267"/>
                <a:gd name="T99" fmla="*/ 18 h 176"/>
                <a:gd name="T100" fmla="*/ 99 w 267"/>
                <a:gd name="T101" fmla="*/ 9 h 176"/>
                <a:gd name="T102" fmla="*/ 121 w 267"/>
                <a:gd name="T103" fmla="*/ 2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1" y="8"/>
                  </a:lnTo>
                  <a:lnTo>
                    <a:pt x="232" y="19"/>
                  </a:lnTo>
                  <a:lnTo>
                    <a:pt x="267" y="35"/>
                  </a:lnTo>
                  <a:lnTo>
                    <a:pt x="266" y="37"/>
                  </a:lnTo>
                  <a:lnTo>
                    <a:pt x="263" y="44"/>
                  </a:lnTo>
                  <a:lnTo>
                    <a:pt x="259" y="53"/>
                  </a:lnTo>
                  <a:lnTo>
                    <a:pt x="254" y="66"/>
                  </a:lnTo>
                  <a:lnTo>
                    <a:pt x="246" y="80"/>
                  </a:lnTo>
                  <a:lnTo>
                    <a:pt x="237" y="95"/>
                  </a:lnTo>
                  <a:lnTo>
                    <a:pt x="227" y="111"/>
                  </a:lnTo>
                  <a:lnTo>
                    <a:pt x="214" y="127"/>
                  </a:lnTo>
                  <a:lnTo>
                    <a:pt x="199" y="141"/>
                  </a:lnTo>
                  <a:lnTo>
                    <a:pt x="182" y="154"/>
                  </a:lnTo>
                  <a:lnTo>
                    <a:pt x="164" y="165"/>
                  </a:lnTo>
                  <a:lnTo>
                    <a:pt x="143" y="172"/>
                  </a:lnTo>
                  <a:lnTo>
                    <a:pt x="121" y="176"/>
                  </a:lnTo>
                  <a:lnTo>
                    <a:pt x="97" y="175"/>
                  </a:lnTo>
                  <a:lnTo>
                    <a:pt x="69" y="170"/>
                  </a:lnTo>
                  <a:lnTo>
                    <a:pt x="41" y="158"/>
                  </a:lnTo>
                  <a:lnTo>
                    <a:pt x="10" y="140"/>
                  </a:lnTo>
                  <a:lnTo>
                    <a:pt x="12" y="140"/>
                  </a:lnTo>
                  <a:lnTo>
                    <a:pt x="20" y="143"/>
                  </a:lnTo>
                  <a:lnTo>
                    <a:pt x="32" y="146"/>
                  </a:lnTo>
                  <a:lnTo>
                    <a:pt x="47" y="149"/>
                  </a:lnTo>
                  <a:lnTo>
                    <a:pt x="67" y="150"/>
                  </a:lnTo>
                  <a:lnTo>
                    <a:pt x="86" y="150"/>
                  </a:lnTo>
                  <a:lnTo>
                    <a:pt x="108" y="146"/>
                  </a:lnTo>
                  <a:lnTo>
                    <a:pt x="130" y="139"/>
                  </a:lnTo>
                  <a:lnTo>
                    <a:pt x="152" y="126"/>
                  </a:lnTo>
                  <a:lnTo>
                    <a:pt x="150" y="127"/>
                  </a:lnTo>
                  <a:lnTo>
                    <a:pt x="141" y="130"/>
                  </a:lnTo>
                  <a:lnTo>
                    <a:pt x="126" y="132"/>
                  </a:lnTo>
                  <a:lnTo>
                    <a:pt x="110" y="136"/>
                  </a:lnTo>
                  <a:lnTo>
                    <a:pt x="89" y="137"/>
                  </a:lnTo>
                  <a:lnTo>
                    <a:pt x="67" y="137"/>
                  </a:lnTo>
                  <a:lnTo>
                    <a:pt x="43" y="135"/>
                  </a:lnTo>
                  <a:lnTo>
                    <a:pt x="21" y="128"/>
                  </a:lnTo>
                  <a:lnTo>
                    <a:pt x="0" y="117"/>
                  </a:lnTo>
                  <a:lnTo>
                    <a:pt x="0" y="115"/>
                  </a:lnTo>
                  <a:lnTo>
                    <a:pt x="3" y="110"/>
                  </a:lnTo>
                  <a:lnTo>
                    <a:pt x="7" y="101"/>
                  </a:lnTo>
                  <a:lnTo>
                    <a:pt x="12" y="91"/>
                  </a:lnTo>
                  <a:lnTo>
                    <a:pt x="19" y="79"/>
                  </a:lnTo>
                  <a:lnTo>
                    <a:pt x="26" y="66"/>
                  </a:lnTo>
                  <a:lnTo>
                    <a:pt x="37" y="53"/>
                  </a:lnTo>
                  <a:lnTo>
                    <a:pt x="50" y="40"/>
                  </a:lnTo>
                  <a:lnTo>
                    <a:pt x="64" y="28"/>
                  </a:lnTo>
                  <a:lnTo>
                    <a:pt x="81" y="18"/>
                  </a:lnTo>
                  <a:lnTo>
                    <a:pt x="99" y="9"/>
                  </a:lnTo>
                  <a:lnTo>
                    <a:pt x="121" y="2"/>
                  </a:lnTo>
                  <a:lnTo>
                    <a:pt x="145" y="0"/>
                  </a:lnTo>
                  <a:close/>
                </a:path>
              </a:pathLst>
            </a:custGeom>
            <a:solidFill>
              <a:schemeClr val="accent4">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任意多边形: 形状 42"/>
            <p:cNvSpPr/>
            <p:nvPr/>
          </p:nvSpPr>
          <p:spPr bwMode="auto">
            <a:xfrm>
              <a:off x="5046315" y="3877469"/>
              <a:ext cx="406400" cy="280988"/>
            </a:xfrm>
            <a:custGeom>
              <a:avLst/>
              <a:gdLst>
                <a:gd name="T0" fmla="*/ 89 w 256"/>
                <a:gd name="T1" fmla="*/ 0 h 177"/>
                <a:gd name="T2" fmla="*/ 109 w 256"/>
                <a:gd name="T3" fmla="*/ 2 h 177"/>
                <a:gd name="T4" fmla="*/ 128 w 256"/>
                <a:gd name="T5" fmla="*/ 4 h 177"/>
                <a:gd name="T6" fmla="*/ 149 w 256"/>
                <a:gd name="T7" fmla="*/ 11 h 177"/>
                <a:gd name="T8" fmla="*/ 170 w 256"/>
                <a:gd name="T9" fmla="*/ 21 h 177"/>
                <a:gd name="T10" fmla="*/ 190 w 256"/>
                <a:gd name="T11" fmla="*/ 35 h 177"/>
                <a:gd name="T12" fmla="*/ 209 w 256"/>
                <a:gd name="T13" fmla="*/ 55 h 177"/>
                <a:gd name="T14" fmla="*/ 227 w 256"/>
                <a:gd name="T15" fmla="*/ 81 h 177"/>
                <a:gd name="T16" fmla="*/ 243 w 256"/>
                <a:gd name="T17" fmla="*/ 112 h 177"/>
                <a:gd name="T18" fmla="*/ 256 w 256"/>
                <a:gd name="T19" fmla="*/ 151 h 177"/>
                <a:gd name="T20" fmla="*/ 253 w 256"/>
                <a:gd name="T21" fmla="*/ 151 h 177"/>
                <a:gd name="T22" fmla="*/ 248 w 256"/>
                <a:gd name="T23" fmla="*/ 155 h 177"/>
                <a:gd name="T24" fmla="*/ 238 w 256"/>
                <a:gd name="T25" fmla="*/ 159 h 177"/>
                <a:gd name="T26" fmla="*/ 226 w 256"/>
                <a:gd name="T27" fmla="*/ 163 h 177"/>
                <a:gd name="T28" fmla="*/ 210 w 256"/>
                <a:gd name="T29" fmla="*/ 168 h 177"/>
                <a:gd name="T30" fmla="*/ 193 w 256"/>
                <a:gd name="T31" fmla="*/ 172 h 177"/>
                <a:gd name="T32" fmla="*/ 174 w 256"/>
                <a:gd name="T33" fmla="*/ 176 h 177"/>
                <a:gd name="T34" fmla="*/ 154 w 256"/>
                <a:gd name="T35" fmla="*/ 177 h 177"/>
                <a:gd name="T36" fmla="*/ 134 w 256"/>
                <a:gd name="T37" fmla="*/ 177 h 177"/>
                <a:gd name="T38" fmla="*/ 113 w 256"/>
                <a:gd name="T39" fmla="*/ 174 h 177"/>
                <a:gd name="T40" fmla="*/ 92 w 256"/>
                <a:gd name="T41" fmla="*/ 169 h 177"/>
                <a:gd name="T42" fmla="*/ 71 w 256"/>
                <a:gd name="T43" fmla="*/ 160 h 177"/>
                <a:gd name="T44" fmla="*/ 53 w 256"/>
                <a:gd name="T45" fmla="*/ 147 h 177"/>
                <a:gd name="T46" fmla="*/ 36 w 256"/>
                <a:gd name="T47" fmla="*/ 129 h 177"/>
                <a:gd name="T48" fmla="*/ 22 w 256"/>
                <a:gd name="T49" fmla="*/ 106 h 177"/>
                <a:gd name="T50" fmla="*/ 9 w 256"/>
                <a:gd name="T51" fmla="*/ 77 h 177"/>
                <a:gd name="T52" fmla="*/ 0 w 256"/>
                <a:gd name="T53" fmla="*/ 42 h 177"/>
                <a:gd name="T54" fmla="*/ 1 w 256"/>
                <a:gd name="T55" fmla="*/ 45 h 177"/>
                <a:gd name="T56" fmla="*/ 5 w 256"/>
                <a:gd name="T57" fmla="*/ 52 h 177"/>
                <a:gd name="T58" fmla="*/ 11 w 256"/>
                <a:gd name="T59" fmla="*/ 63 h 177"/>
                <a:gd name="T60" fmla="*/ 21 w 256"/>
                <a:gd name="T61" fmla="*/ 77 h 177"/>
                <a:gd name="T62" fmla="*/ 32 w 256"/>
                <a:gd name="T63" fmla="*/ 90 h 177"/>
                <a:gd name="T64" fmla="*/ 48 w 256"/>
                <a:gd name="T65" fmla="*/ 104 h 177"/>
                <a:gd name="T66" fmla="*/ 66 w 256"/>
                <a:gd name="T67" fmla="*/ 117 h 177"/>
                <a:gd name="T68" fmla="*/ 87 w 256"/>
                <a:gd name="T69" fmla="*/ 128 h 177"/>
                <a:gd name="T70" fmla="*/ 112 w 256"/>
                <a:gd name="T71" fmla="*/ 134 h 177"/>
                <a:gd name="T72" fmla="*/ 109 w 256"/>
                <a:gd name="T73" fmla="*/ 133 h 177"/>
                <a:gd name="T74" fmla="*/ 100 w 256"/>
                <a:gd name="T75" fmla="*/ 128 h 177"/>
                <a:gd name="T76" fmla="*/ 88 w 256"/>
                <a:gd name="T77" fmla="*/ 120 h 177"/>
                <a:gd name="T78" fmla="*/ 74 w 256"/>
                <a:gd name="T79" fmla="*/ 111 h 177"/>
                <a:gd name="T80" fmla="*/ 57 w 256"/>
                <a:gd name="T81" fmla="*/ 98 h 177"/>
                <a:gd name="T82" fmla="*/ 41 w 256"/>
                <a:gd name="T83" fmla="*/ 82 h 177"/>
                <a:gd name="T84" fmla="*/ 27 w 256"/>
                <a:gd name="T85" fmla="*/ 64 h 177"/>
                <a:gd name="T86" fmla="*/ 17 w 256"/>
                <a:gd name="T87" fmla="*/ 43 h 177"/>
                <a:gd name="T88" fmla="*/ 10 w 256"/>
                <a:gd name="T89" fmla="*/ 20 h 177"/>
                <a:gd name="T90" fmla="*/ 11 w 256"/>
                <a:gd name="T91" fmla="*/ 19 h 177"/>
                <a:gd name="T92" fmla="*/ 18 w 256"/>
                <a:gd name="T93" fmla="*/ 16 h 177"/>
                <a:gd name="T94" fmla="*/ 27 w 256"/>
                <a:gd name="T95" fmla="*/ 12 h 177"/>
                <a:gd name="T96" fmla="*/ 39 w 256"/>
                <a:gd name="T97" fmla="*/ 8 h 177"/>
                <a:gd name="T98" fmla="*/ 54 w 256"/>
                <a:gd name="T99" fmla="*/ 6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9" y="2"/>
                  </a:lnTo>
                  <a:lnTo>
                    <a:pt x="128" y="4"/>
                  </a:lnTo>
                  <a:lnTo>
                    <a:pt x="149" y="11"/>
                  </a:lnTo>
                  <a:lnTo>
                    <a:pt x="170" y="21"/>
                  </a:lnTo>
                  <a:lnTo>
                    <a:pt x="190" y="35"/>
                  </a:lnTo>
                  <a:lnTo>
                    <a:pt x="209" y="55"/>
                  </a:lnTo>
                  <a:lnTo>
                    <a:pt x="227" y="81"/>
                  </a:lnTo>
                  <a:lnTo>
                    <a:pt x="243" y="112"/>
                  </a:lnTo>
                  <a:lnTo>
                    <a:pt x="256" y="151"/>
                  </a:lnTo>
                  <a:lnTo>
                    <a:pt x="253" y="151"/>
                  </a:lnTo>
                  <a:lnTo>
                    <a:pt x="248" y="155"/>
                  </a:lnTo>
                  <a:lnTo>
                    <a:pt x="238" y="159"/>
                  </a:lnTo>
                  <a:lnTo>
                    <a:pt x="226" y="163"/>
                  </a:lnTo>
                  <a:lnTo>
                    <a:pt x="210" y="168"/>
                  </a:lnTo>
                  <a:lnTo>
                    <a:pt x="193" y="172"/>
                  </a:lnTo>
                  <a:lnTo>
                    <a:pt x="174" y="176"/>
                  </a:lnTo>
                  <a:lnTo>
                    <a:pt x="154" y="177"/>
                  </a:lnTo>
                  <a:lnTo>
                    <a:pt x="134" y="177"/>
                  </a:lnTo>
                  <a:lnTo>
                    <a:pt x="113" y="174"/>
                  </a:lnTo>
                  <a:lnTo>
                    <a:pt x="92" y="169"/>
                  </a:lnTo>
                  <a:lnTo>
                    <a:pt x="71" y="160"/>
                  </a:lnTo>
                  <a:lnTo>
                    <a:pt x="53" y="147"/>
                  </a:lnTo>
                  <a:lnTo>
                    <a:pt x="36" y="129"/>
                  </a:lnTo>
                  <a:lnTo>
                    <a:pt x="22" y="106"/>
                  </a:lnTo>
                  <a:lnTo>
                    <a:pt x="9" y="77"/>
                  </a:lnTo>
                  <a:lnTo>
                    <a:pt x="0" y="42"/>
                  </a:lnTo>
                  <a:lnTo>
                    <a:pt x="1" y="45"/>
                  </a:lnTo>
                  <a:lnTo>
                    <a:pt x="5" y="52"/>
                  </a:lnTo>
                  <a:lnTo>
                    <a:pt x="11" y="63"/>
                  </a:lnTo>
                  <a:lnTo>
                    <a:pt x="21" y="77"/>
                  </a:lnTo>
                  <a:lnTo>
                    <a:pt x="32" y="90"/>
                  </a:lnTo>
                  <a:lnTo>
                    <a:pt x="48" y="104"/>
                  </a:lnTo>
                  <a:lnTo>
                    <a:pt x="66" y="117"/>
                  </a:lnTo>
                  <a:lnTo>
                    <a:pt x="87" y="128"/>
                  </a:lnTo>
                  <a:lnTo>
                    <a:pt x="112" y="134"/>
                  </a:lnTo>
                  <a:lnTo>
                    <a:pt x="109" y="133"/>
                  </a:lnTo>
                  <a:lnTo>
                    <a:pt x="100" y="128"/>
                  </a:lnTo>
                  <a:lnTo>
                    <a:pt x="88" y="120"/>
                  </a:lnTo>
                  <a:lnTo>
                    <a:pt x="74" y="111"/>
                  </a:lnTo>
                  <a:lnTo>
                    <a:pt x="57" y="98"/>
                  </a:lnTo>
                  <a:lnTo>
                    <a:pt x="41" y="82"/>
                  </a:lnTo>
                  <a:lnTo>
                    <a:pt x="27" y="64"/>
                  </a:lnTo>
                  <a:lnTo>
                    <a:pt x="17" y="43"/>
                  </a:lnTo>
                  <a:lnTo>
                    <a:pt x="10" y="20"/>
                  </a:lnTo>
                  <a:lnTo>
                    <a:pt x="11" y="19"/>
                  </a:lnTo>
                  <a:lnTo>
                    <a:pt x="18" y="16"/>
                  </a:lnTo>
                  <a:lnTo>
                    <a:pt x="27" y="12"/>
                  </a:lnTo>
                  <a:lnTo>
                    <a:pt x="39" y="8"/>
                  </a:lnTo>
                  <a:lnTo>
                    <a:pt x="54" y="6"/>
                  </a:lnTo>
                  <a:lnTo>
                    <a:pt x="70" y="2"/>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任意多边形: 形状 43"/>
            <p:cNvSpPr/>
            <p:nvPr/>
          </p:nvSpPr>
          <p:spPr bwMode="auto">
            <a:xfrm>
              <a:off x="4930428" y="4277519"/>
              <a:ext cx="404813" cy="282575"/>
            </a:xfrm>
            <a:custGeom>
              <a:avLst/>
              <a:gdLst>
                <a:gd name="T0" fmla="*/ 88 w 255"/>
                <a:gd name="T1" fmla="*/ 0 h 178"/>
                <a:gd name="T2" fmla="*/ 108 w 255"/>
                <a:gd name="T3" fmla="*/ 2 h 178"/>
                <a:gd name="T4" fmla="*/ 129 w 255"/>
                <a:gd name="T5" fmla="*/ 4 h 178"/>
                <a:gd name="T6" fmla="*/ 149 w 255"/>
                <a:gd name="T7" fmla="*/ 11 h 178"/>
                <a:gd name="T8" fmla="*/ 169 w 255"/>
                <a:gd name="T9" fmla="*/ 21 h 178"/>
                <a:gd name="T10" fmla="*/ 190 w 255"/>
                <a:gd name="T11" fmla="*/ 35 h 178"/>
                <a:gd name="T12" fmla="*/ 208 w 255"/>
                <a:gd name="T13" fmla="*/ 56 h 178"/>
                <a:gd name="T14" fmla="*/ 226 w 255"/>
                <a:gd name="T15" fmla="*/ 81 h 178"/>
                <a:gd name="T16" fmla="*/ 242 w 255"/>
                <a:gd name="T17" fmla="*/ 112 h 178"/>
                <a:gd name="T18" fmla="*/ 255 w 255"/>
                <a:gd name="T19" fmla="*/ 151 h 178"/>
                <a:gd name="T20" fmla="*/ 253 w 255"/>
                <a:gd name="T21" fmla="*/ 152 h 178"/>
                <a:gd name="T22" fmla="*/ 247 w 255"/>
                <a:gd name="T23" fmla="*/ 155 h 178"/>
                <a:gd name="T24" fmla="*/ 238 w 255"/>
                <a:gd name="T25" fmla="*/ 159 h 178"/>
                <a:gd name="T26" fmla="*/ 225 w 255"/>
                <a:gd name="T27" fmla="*/ 163 h 178"/>
                <a:gd name="T28" fmla="*/ 209 w 255"/>
                <a:gd name="T29" fmla="*/ 168 h 178"/>
                <a:gd name="T30" fmla="*/ 192 w 255"/>
                <a:gd name="T31" fmla="*/ 172 h 178"/>
                <a:gd name="T32" fmla="*/ 173 w 255"/>
                <a:gd name="T33" fmla="*/ 176 h 178"/>
                <a:gd name="T34" fmla="*/ 153 w 255"/>
                <a:gd name="T35" fmla="*/ 178 h 178"/>
                <a:gd name="T36" fmla="*/ 133 w 255"/>
                <a:gd name="T37" fmla="*/ 178 h 178"/>
                <a:gd name="T38" fmla="*/ 112 w 255"/>
                <a:gd name="T39" fmla="*/ 176 h 178"/>
                <a:gd name="T40" fmla="*/ 91 w 255"/>
                <a:gd name="T41" fmla="*/ 169 h 178"/>
                <a:gd name="T42" fmla="*/ 71 w 255"/>
                <a:gd name="T43" fmla="*/ 160 h 178"/>
                <a:gd name="T44" fmla="*/ 52 w 255"/>
                <a:gd name="T45" fmla="*/ 147 h 178"/>
                <a:gd name="T46" fmla="*/ 35 w 255"/>
                <a:gd name="T47" fmla="*/ 129 h 178"/>
                <a:gd name="T48" fmla="*/ 21 w 255"/>
                <a:gd name="T49" fmla="*/ 107 h 178"/>
                <a:gd name="T50" fmla="*/ 9 w 255"/>
                <a:gd name="T51" fmla="*/ 78 h 178"/>
                <a:gd name="T52" fmla="*/ 0 w 255"/>
                <a:gd name="T53" fmla="*/ 43 h 178"/>
                <a:gd name="T54" fmla="*/ 1 w 255"/>
                <a:gd name="T55" fmla="*/ 46 h 178"/>
                <a:gd name="T56" fmla="*/ 5 w 255"/>
                <a:gd name="T57" fmla="*/ 52 h 178"/>
                <a:gd name="T58" fmla="*/ 10 w 255"/>
                <a:gd name="T59" fmla="*/ 64 h 178"/>
                <a:gd name="T60" fmla="*/ 19 w 255"/>
                <a:gd name="T61" fmla="*/ 77 h 178"/>
                <a:gd name="T62" fmla="*/ 32 w 255"/>
                <a:gd name="T63" fmla="*/ 91 h 178"/>
                <a:gd name="T64" fmla="*/ 47 w 255"/>
                <a:gd name="T65" fmla="*/ 105 h 178"/>
                <a:gd name="T66" fmla="*/ 65 w 255"/>
                <a:gd name="T67" fmla="*/ 117 h 178"/>
                <a:gd name="T68" fmla="*/ 87 w 255"/>
                <a:gd name="T69" fmla="*/ 127 h 178"/>
                <a:gd name="T70" fmla="*/ 112 w 255"/>
                <a:gd name="T71" fmla="*/ 134 h 178"/>
                <a:gd name="T72" fmla="*/ 108 w 255"/>
                <a:gd name="T73" fmla="*/ 133 h 178"/>
                <a:gd name="T74" fmla="*/ 100 w 255"/>
                <a:gd name="T75" fmla="*/ 127 h 178"/>
                <a:gd name="T76" fmla="*/ 87 w 255"/>
                <a:gd name="T77" fmla="*/ 121 h 178"/>
                <a:gd name="T78" fmla="*/ 73 w 255"/>
                <a:gd name="T79" fmla="*/ 111 h 178"/>
                <a:gd name="T80" fmla="*/ 57 w 255"/>
                <a:gd name="T81" fmla="*/ 98 h 178"/>
                <a:gd name="T82" fmla="*/ 42 w 255"/>
                <a:gd name="T83" fmla="*/ 82 h 178"/>
                <a:gd name="T84" fmla="*/ 27 w 255"/>
                <a:gd name="T85" fmla="*/ 64 h 178"/>
                <a:gd name="T86" fmla="*/ 16 w 255"/>
                <a:gd name="T87" fmla="*/ 43 h 178"/>
                <a:gd name="T88" fmla="*/ 9 w 255"/>
                <a:gd name="T89" fmla="*/ 20 h 178"/>
                <a:gd name="T90" fmla="*/ 12 w 255"/>
                <a:gd name="T91" fmla="*/ 20 h 178"/>
                <a:gd name="T92" fmla="*/ 17 w 255"/>
                <a:gd name="T93" fmla="*/ 17 h 178"/>
                <a:gd name="T94" fmla="*/ 26 w 255"/>
                <a:gd name="T95" fmla="*/ 13 h 178"/>
                <a:gd name="T96" fmla="*/ 39 w 255"/>
                <a:gd name="T97" fmla="*/ 9 h 178"/>
                <a:gd name="T98" fmla="*/ 53 w 255"/>
                <a:gd name="T99" fmla="*/ 5 h 178"/>
                <a:gd name="T100" fmla="*/ 70 w 255"/>
                <a:gd name="T101" fmla="*/ 3 h 178"/>
                <a:gd name="T102" fmla="*/ 88 w 255"/>
                <a:gd name="T10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8">
                  <a:moveTo>
                    <a:pt x="88" y="0"/>
                  </a:moveTo>
                  <a:lnTo>
                    <a:pt x="108" y="2"/>
                  </a:lnTo>
                  <a:lnTo>
                    <a:pt x="129" y="4"/>
                  </a:lnTo>
                  <a:lnTo>
                    <a:pt x="149" y="11"/>
                  </a:lnTo>
                  <a:lnTo>
                    <a:pt x="169" y="21"/>
                  </a:lnTo>
                  <a:lnTo>
                    <a:pt x="190" y="35"/>
                  </a:lnTo>
                  <a:lnTo>
                    <a:pt x="208" y="56"/>
                  </a:lnTo>
                  <a:lnTo>
                    <a:pt x="226" y="81"/>
                  </a:lnTo>
                  <a:lnTo>
                    <a:pt x="242" y="112"/>
                  </a:lnTo>
                  <a:lnTo>
                    <a:pt x="255" y="151"/>
                  </a:lnTo>
                  <a:lnTo>
                    <a:pt x="253" y="152"/>
                  </a:lnTo>
                  <a:lnTo>
                    <a:pt x="247" y="155"/>
                  </a:lnTo>
                  <a:lnTo>
                    <a:pt x="238" y="159"/>
                  </a:lnTo>
                  <a:lnTo>
                    <a:pt x="225" y="163"/>
                  </a:lnTo>
                  <a:lnTo>
                    <a:pt x="209" y="168"/>
                  </a:lnTo>
                  <a:lnTo>
                    <a:pt x="192" y="172"/>
                  </a:lnTo>
                  <a:lnTo>
                    <a:pt x="173" y="176"/>
                  </a:lnTo>
                  <a:lnTo>
                    <a:pt x="153" y="178"/>
                  </a:lnTo>
                  <a:lnTo>
                    <a:pt x="133" y="178"/>
                  </a:lnTo>
                  <a:lnTo>
                    <a:pt x="112" y="176"/>
                  </a:lnTo>
                  <a:lnTo>
                    <a:pt x="91" y="169"/>
                  </a:lnTo>
                  <a:lnTo>
                    <a:pt x="71" y="160"/>
                  </a:lnTo>
                  <a:lnTo>
                    <a:pt x="52" y="147"/>
                  </a:lnTo>
                  <a:lnTo>
                    <a:pt x="35" y="129"/>
                  </a:lnTo>
                  <a:lnTo>
                    <a:pt x="21" y="107"/>
                  </a:lnTo>
                  <a:lnTo>
                    <a:pt x="9" y="78"/>
                  </a:lnTo>
                  <a:lnTo>
                    <a:pt x="0" y="43"/>
                  </a:lnTo>
                  <a:lnTo>
                    <a:pt x="1" y="46"/>
                  </a:lnTo>
                  <a:lnTo>
                    <a:pt x="5" y="52"/>
                  </a:lnTo>
                  <a:lnTo>
                    <a:pt x="10" y="64"/>
                  </a:lnTo>
                  <a:lnTo>
                    <a:pt x="19" y="77"/>
                  </a:lnTo>
                  <a:lnTo>
                    <a:pt x="32" y="91"/>
                  </a:lnTo>
                  <a:lnTo>
                    <a:pt x="47" y="105"/>
                  </a:lnTo>
                  <a:lnTo>
                    <a:pt x="65" y="117"/>
                  </a:lnTo>
                  <a:lnTo>
                    <a:pt x="87" y="127"/>
                  </a:lnTo>
                  <a:lnTo>
                    <a:pt x="112" y="134"/>
                  </a:lnTo>
                  <a:lnTo>
                    <a:pt x="108" y="133"/>
                  </a:lnTo>
                  <a:lnTo>
                    <a:pt x="100" y="127"/>
                  </a:lnTo>
                  <a:lnTo>
                    <a:pt x="87" y="121"/>
                  </a:lnTo>
                  <a:lnTo>
                    <a:pt x="73" y="111"/>
                  </a:lnTo>
                  <a:lnTo>
                    <a:pt x="57" y="98"/>
                  </a:lnTo>
                  <a:lnTo>
                    <a:pt x="42" y="82"/>
                  </a:lnTo>
                  <a:lnTo>
                    <a:pt x="27" y="64"/>
                  </a:lnTo>
                  <a:lnTo>
                    <a:pt x="16" y="43"/>
                  </a:lnTo>
                  <a:lnTo>
                    <a:pt x="9" y="20"/>
                  </a:lnTo>
                  <a:lnTo>
                    <a:pt x="12" y="20"/>
                  </a:lnTo>
                  <a:lnTo>
                    <a:pt x="17" y="17"/>
                  </a:lnTo>
                  <a:lnTo>
                    <a:pt x="26" y="13"/>
                  </a:lnTo>
                  <a:lnTo>
                    <a:pt x="39" y="9"/>
                  </a:lnTo>
                  <a:lnTo>
                    <a:pt x="53" y="5"/>
                  </a:lnTo>
                  <a:lnTo>
                    <a:pt x="70" y="3"/>
                  </a:lnTo>
                  <a:lnTo>
                    <a:pt x="88"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任意多边形: 形状 44"/>
            <p:cNvSpPr/>
            <p:nvPr/>
          </p:nvSpPr>
          <p:spPr bwMode="auto">
            <a:xfrm>
              <a:off x="4392265" y="3734594"/>
              <a:ext cx="406400" cy="279400"/>
            </a:xfrm>
            <a:custGeom>
              <a:avLst/>
              <a:gdLst>
                <a:gd name="T0" fmla="*/ 89 w 256"/>
                <a:gd name="T1" fmla="*/ 0 h 176"/>
                <a:gd name="T2" fmla="*/ 109 w 256"/>
                <a:gd name="T3" fmla="*/ 0 h 176"/>
                <a:gd name="T4" fmla="*/ 128 w 256"/>
                <a:gd name="T5" fmla="*/ 3 h 176"/>
                <a:gd name="T6" fmla="*/ 149 w 256"/>
                <a:gd name="T7" fmla="*/ 10 h 176"/>
                <a:gd name="T8" fmla="*/ 170 w 256"/>
                <a:gd name="T9" fmla="*/ 20 h 176"/>
                <a:gd name="T10" fmla="*/ 190 w 256"/>
                <a:gd name="T11" fmla="*/ 35 h 176"/>
                <a:gd name="T12" fmla="*/ 209 w 256"/>
                <a:gd name="T13" fmla="*/ 54 h 176"/>
                <a:gd name="T14" fmla="*/ 226 w 256"/>
                <a:gd name="T15" fmla="*/ 80 h 176"/>
                <a:gd name="T16" fmla="*/ 243 w 256"/>
                <a:gd name="T17" fmla="*/ 111 h 176"/>
                <a:gd name="T18" fmla="*/ 256 w 256"/>
                <a:gd name="T19" fmla="*/ 149 h 176"/>
                <a:gd name="T20" fmla="*/ 253 w 256"/>
                <a:gd name="T21" fmla="*/ 150 h 176"/>
                <a:gd name="T22" fmla="*/ 248 w 256"/>
                <a:gd name="T23" fmla="*/ 153 h 176"/>
                <a:gd name="T24" fmla="*/ 238 w 256"/>
                <a:gd name="T25" fmla="*/ 157 h 176"/>
                <a:gd name="T26" fmla="*/ 225 w 256"/>
                <a:gd name="T27" fmla="*/ 162 h 176"/>
                <a:gd name="T28" fmla="*/ 210 w 256"/>
                <a:gd name="T29" fmla="*/ 167 h 176"/>
                <a:gd name="T30" fmla="*/ 193 w 256"/>
                <a:gd name="T31" fmla="*/ 171 h 176"/>
                <a:gd name="T32" fmla="*/ 174 w 256"/>
                <a:gd name="T33" fmla="*/ 175 h 176"/>
                <a:gd name="T34" fmla="*/ 154 w 256"/>
                <a:gd name="T35" fmla="*/ 176 h 176"/>
                <a:gd name="T36" fmla="*/ 134 w 256"/>
                <a:gd name="T37" fmla="*/ 176 h 176"/>
                <a:gd name="T38" fmla="*/ 113 w 256"/>
                <a:gd name="T39" fmla="*/ 174 h 176"/>
                <a:gd name="T40" fmla="*/ 92 w 256"/>
                <a:gd name="T41" fmla="*/ 168 h 176"/>
                <a:gd name="T42" fmla="*/ 71 w 256"/>
                <a:gd name="T43" fmla="*/ 159 h 176"/>
                <a:gd name="T44" fmla="*/ 53 w 256"/>
                <a:gd name="T45" fmla="*/ 146 h 176"/>
                <a:gd name="T46" fmla="*/ 36 w 256"/>
                <a:gd name="T47" fmla="*/ 128 h 176"/>
                <a:gd name="T48" fmla="*/ 22 w 256"/>
                <a:gd name="T49" fmla="*/ 105 h 176"/>
                <a:gd name="T50" fmla="*/ 9 w 256"/>
                <a:gd name="T51" fmla="*/ 76 h 176"/>
                <a:gd name="T52" fmla="*/ 0 w 256"/>
                <a:gd name="T53" fmla="*/ 41 h 176"/>
                <a:gd name="T54" fmla="*/ 1 w 256"/>
                <a:gd name="T55" fmla="*/ 44 h 176"/>
                <a:gd name="T56" fmla="*/ 5 w 256"/>
                <a:gd name="T57" fmla="*/ 51 h 176"/>
                <a:gd name="T58" fmla="*/ 11 w 256"/>
                <a:gd name="T59" fmla="*/ 62 h 176"/>
                <a:gd name="T60" fmla="*/ 21 w 256"/>
                <a:gd name="T61" fmla="*/ 75 h 176"/>
                <a:gd name="T62" fmla="*/ 32 w 256"/>
                <a:gd name="T63" fmla="*/ 89 h 176"/>
                <a:gd name="T64" fmla="*/ 48 w 256"/>
                <a:gd name="T65" fmla="*/ 103 h 176"/>
                <a:gd name="T66" fmla="*/ 66 w 256"/>
                <a:gd name="T67" fmla="*/ 116 h 176"/>
                <a:gd name="T68" fmla="*/ 87 w 256"/>
                <a:gd name="T69" fmla="*/ 127 h 176"/>
                <a:gd name="T70" fmla="*/ 112 w 256"/>
                <a:gd name="T71" fmla="*/ 133 h 176"/>
                <a:gd name="T72" fmla="*/ 109 w 256"/>
                <a:gd name="T73" fmla="*/ 131 h 176"/>
                <a:gd name="T74" fmla="*/ 100 w 256"/>
                <a:gd name="T75" fmla="*/ 127 h 176"/>
                <a:gd name="T76" fmla="*/ 88 w 256"/>
                <a:gd name="T77" fmla="*/ 119 h 176"/>
                <a:gd name="T78" fmla="*/ 74 w 256"/>
                <a:gd name="T79" fmla="*/ 109 h 176"/>
                <a:gd name="T80" fmla="*/ 57 w 256"/>
                <a:gd name="T81" fmla="*/ 96 h 176"/>
                <a:gd name="T82" fmla="*/ 41 w 256"/>
                <a:gd name="T83" fmla="*/ 80 h 176"/>
                <a:gd name="T84" fmla="*/ 27 w 256"/>
                <a:gd name="T85" fmla="*/ 62 h 176"/>
                <a:gd name="T86" fmla="*/ 17 w 256"/>
                <a:gd name="T87" fmla="*/ 42 h 176"/>
                <a:gd name="T88" fmla="*/ 10 w 256"/>
                <a:gd name="T89" fmla="*/ 19 h 176"/>
                <a:gd name="T90" fmla="*/ 11 w 256"/>
                <a:gd name="T91" fmla="*/ 18 h 176"/>
                <a:gd name="T92" fmla="*/ 18 w 256"/>
                <a:gd name="T93" fmla="*/ 15 h 176"/>
                <a:gd name="T94" fmla="*/ 27 w 256"/>
                <a:gd name="T95" fmla="*/ 11 h 176"/>
                <a:gd name="T96" fmla="*/ 39 w 256"/>
                <a:gd name="T97" fmla="*/ 7 h 176"/>
                <a:gd name="T98" fmla="*/ 54 w 256"/>
                <a:gd name="T99" fmla="*/ 3 h 176"/>
                <a:gd name="T100" fmla="*/ 70 w 256"/>
                <a:gd name="T101" fmla="*/ 1 h 176"/>
                <a:gd name="T102" fmla="*/ 89 w 256"/>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6">
                  <a:moveTo>
                    <a:pt x="89" y="0"/>
                  </a:moveTo>
                  <a:lnTo>
                    <a:pt x="109" y="0"/>
                  </a:lnTo>
                  <a:lnTo>
                    <a:pt x="128" y="3"/>
                  </a:lnTo>
                  <a:lnTo>
                    <a:pt x="149" y="10"/>
                  </a:lnTo>
                  <a:lnTo>
                    <a:pt x="170" y="20"/>
                  </a:lnTo>
                  <a:lnTo>
                    <a:pt x="190" y="35"/>
                  </a:lnTo>
                  <a:lnTo>
                    <a:pt x="209" y="54"/>
                  </a:lnTo>
                  <a:lnTo>
                    <a:pt x="226" y="80"/>
                  </a:lnTo>
                  <a:lnTo>
                    <a:pt x="243" y="111"/>
                  </a:lnTo>
                  <a:lnTo>
                    <a:pt x="256" y="149"/>
                  </a:lnTo>
                  <a:lnTo>
                    <a:pt x="253" y="150"/>
                  </a:lnTo>
                  <a:lnTo>
                    <a:pt x="248" y="153"/>
                  </a:lnTo>
                  <a:lnTo>
                    <a:pt x="238" y="157"/>
                  </a:lnTo>
                  <a:lnTo>
                    <a:pt x="225" y="162"/>
                  </a:lnTo>
                  <a:lnTo>
                    <a:pt x="210" y="167"/>
                  </a:lnTo>
                  <a:lnTo>
                    <a:pt x="193" y="171"/>
                  </a:lnTo>
                  <a:lnTo>
                    <a:pt x="174" y="175"/>
                  </a:lnTo>
                  <a:lnTo>
                    <a:pt x="154" y="176"/>
                  </a:lnTo>
                  <a:lnTo>
                    <a:pt x="134" y="176"/>
                  </a:lnTo>
                  <a:lnTo>
                    <a:pt x="113" y="174"/>
                  </a:lnTo>
                  <a:lnTo>
                    <a:pt x="92" y="168"/>
                  </a:lnTo>
                  <a:lnTo>
                    <a:pt x="71" y="159"/>
                  </a:lnTo>
                  <a:lnTo>
                    <a:pt x="53" y="146"/>
                  </a:lnTo>
                  <a:lnTo>
                    <a:pt x="36" y="128"/>
                  </a:lnTo>
                  <a:lnTo>
                    <a:pt x="22" y="105"/>
                  </a:lnTo>
                  <a:lnTo>
                    <a:pt x="9" y="76"/>
                  </a:lnTo>
                  <a:lnTo>
                    <a:pt x="0" y="41"/>
                  </a:lnTo>
                  <a:lnTo>
                    <a:pt x="1" y="44"/>
                  </a:lnTo>
                  <a:lnTo>
                    <a:pt x="5" y="51"/>
                  </a:lnTo>
                  <a:lnTo>
                    <a:pt x="11" y="62"/>
                  </a:lnTo>
                  <a:lnTo>
                    <a:pt x="21" y="75"/>
                  </a:lnTo>
                  <a:lnTo>
                    <a:pt x="32" y="89"/>
                  </a:lnTo>
                  <a:lnTo>
                    <a:pt x="48" y="103"/>
                  </a:lnTo>
                  <a:lnTo>
                    <a:pt x="66" y="116"/>
                  </a:lnTo>
                  <a:lnTo>
                    <a:pt x="87" y="127"/>
                  </a:lnTo>
                  <a:lnTo>
                    <a:pt x="112" y="133"/>
                  </a:lnTo>
                  <a:lnTo>
                    <a:pt x="109" y="131"/>
                  </a:lnTo>
                  <a:lnTo>
                    <a:pt x="100" y="127"/>
                  </a:lnTo>
                  <a:lnTo>
                    <a:pt x="88" y="119"/>
                  </a:lnTo>
                  <a:lnTo>
                    <a:pt x="74" y="109"/>
                  </a:lnTo>
                  <a:lnTo>
                    <a:pt x="57" y="96"/>
                  </a:lnTo>
                  <a:lnTo>
                    <a:pt x="41" y="80"/>
                  </a:lnTo>
                  <a:lnTo>
                    <a:pt x="27" y="62"/>
                  </a:lnTo>
                  <a:lnTo>
                    <a:pt x="17" y="42"/>
                  </a:lnTo>
                  <a:lnTo>
                    <a:pt x="10" y="19"/>
                  </a:lnTo>
                  <a:lnTo>
                    <a:pt x="11" y="18"/>
                  </a:lnTo>
                  <a:lnTo>
                    <a:pt x="18" y="15"/>
                  </a:lnTo>
                  <a:lnTo>
                    <a:pt x="27" y="11"/>
                  </a:lnTo>
                  <a:lnTo>
                    <a:pt x="39" y="7"/>
                  </a:lnTo>
                  <a:lnTo>
                    <a:pt x="54" y="3"/>
                  </a:lnTo>
                  <a:lnTo>
                    <a:pt x="70" y="1"/>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任意多边形: 形状 45"/>
            <p:cNvSpPr/>
            <p:nvPr/>
          </p:nvSpPr>
          <p:spPr bwMode="auto">
            <a:xfrm>
              <a:off x="3800128" y="3780631"/>
              <a:ext cx="406400" cy="280988"/>
            </a:xfrm>
            <a:custGeom>
              <a:avLst/>
              <a:gdLst>
                <a:gd name="T0" fmla="*/ 101 w 256"/>
                <a:gd name="T1" fmla="*/ 0 h 177"/>
                <a:gd name="T2" fmla="*/ 122 w 256"/>
                <a:gd name="T3" fmla="*/ 0 h 177"/>
                <a:gd name="T4" fmla="*/ 143 w 256"/>
                <a:gd name="T5" fmla="*/ 3 h 177"/>
                <a:gd name="T6" fmla="*/ 163 w 256"/>
                <a:gd name="T7" fmla="*/ 8 h 177"/>
                <a:gd name="T8" fmla="*/ 184 w 256"/>
                <a:gd name="T9" fmla="*/ 17 h 177"/>
                <a:gd name="T10" fmla="*/ 202 w 256"/>
                <a:gd name="T11" fmla="*/ 30 h 177"/>
                <a:gd name="T12" fmla="*/ 219 w 256"/>
                <a:gd name="T13" fmla="*/ 48 h 177"/>
                <a:gd name="T14" fmla="*/ 234 w 256"/>
                <a:gd name="T15" fmla="*/ 72 h 177"/>
                <a:gd name="T16" fmla="*/ 247 w 256"/>
                <a:gd name="T17" fmla="*/ 100 h 177"/>
                <a:gd name="T18" fmla="*/ 256 w 256"/>
                <a:gd name="T19" fmla="*/ 135 h 177"/>
                <a:gd name="T20" fmla="*/ 254 w 256"/>
                <a:gd name="T21" fmla="*/ 133 h 177"/>
                <a:gd name="T22" fmla="*/ 251 w 256"/>
                <a:gd name="T23" fmla="*/ 125 h 177"/>
                <a:gd name="T24" fmla="*/ 244 w 256"/>
                <a:gd name="T25" fmla="*/ 115 h 177"/>
                <a:gd name="T26" fmla="*/ 235 w 256"/>
                <a:gd name="T27" fmla="*/ 102 h 177"/>
                <a:gd name="T28" fmla="*/ 223 w 256"/>
                <a:gd name="T29" fmla="*/ 87 h 177"/>
                <a:gd name="T30" fmla="*/ 208 w 256"/>
                <a:gd name="T31" fmla="*/ 73 h 177"/>
                <a:gd name="T32" fmla="*/ 189 w 256"/>
                <a:gd name="T33" fmla="*/ 60 h 177"/>
                <a:gd name="T34" fmla="*/ 169 w 256"/>
                <a:gd name="T35" fmla="*/ 50 h 177"/>
                <a:gd name="T36" fmla="*/ 144 w 256"/>
                <a:gd name="T37" fmla="*/ 43 h 177"/>
                <a:gd name="T38" fmla="*/ 147 w 256"/>
                <a:gd name="T39" fmla="*/ 46 h 177"/>
                <a:gd name="T40" fmla="*/ 156 w 256"/>
                <a:gd name="T41" fmla="*/ 50 h 177"/>
                <a:gd name="T42" fmla="*/ 167 w 256"/>
                <a:gd name="T43" fmla="*/ 58 h 177"/>
                <a:gd name="T44" fmla="*/ 182 w 256"/>
                <a:gd name="T45" fmla="*/ 68 h 177"/>
                <a:gd name="T46" fmla="*/ 199 w 256"/>
                <a:gd name="T47" fmla="*/ 81 h 177"/>
                <a:gd name="T48" fmla="*/ 214 w 256"/>
                <a:gd name="T49" fmla="*/ 96 h 177"/>
                <a:gd name="T50" fmla="*/ 228 w 256"/>
                <a:gd name="T51" fmla="*/ 115 h 177"/>
                <a:gd name="T52" fmla="*/ 239 w 256"/>
                <a:gd name="T53" fmla="*/ 135 h 177"/>
                <a:gd name="T54" fmla="*/ 245 w 256"/>
                <a:gd name="T55" fmla="*/ 157 h 177"/>
                <a:gd name="T56" fmla="*/ 244 w 256"/>
                <a:gd name="T57" fmla="*/ 159 h 177"/>
                <a:gd name="T58" fmla="*/ 238 w 256"/>
                <a:gd name="T59" fmla="*/ 161 h 177"/>
                <a:gd name="T60" fmla="*/ 228 w 256"/>
                <a:gd name="T61" fmla="*/ 165 h 177"/>
                <a:gd name="T62" fmla="*/ 217 w 256"/>
                <a:gd name="T63" fmla="*/ 169 h 177"/>
                <a:gd name="T64" fmla="*/ 201 w 256"/>
                <a:gd name="T65" fmla="*/ 173 h 177"/>
                <a:gd name="T66" fmla="*/ 186 w 256"/>
                <a:gd name="T67" fmla="*/ 176 h 177"/>
                <a:gd name="T68" fmla="*/ 166 w 256"/>
                <a:gd name="T69" fmla="*/ 177 h 177"/>
                <a:gd name="T70" fmla="*/ 147 w 256"/>
                <a:gd name="T71" fmla="*/ 177 h 177"/>
                <a:gd name="T72" fmla="*/ 127 w 256"/>
                <a:gd name="T73" fmla="*/ 173 h 177"/>
                <a:gd name="T74" fmla="*/ 106 w 256"/>
                <a:gd name="T75" fmla="*/ 167 h 177"/>
                <a:gd name="T76" fmla="*/ 86 w 256"/>
                <a:gd name="T77" fmla="*/ 156 h 177"/>
                <a:gd name="T78" fmla="*/ 66 w 256"/>
                <a:gd name="T79" fmla="*/ 142 h 177"/>
                <a:gd name="T80" fmla="*/ 47 w 256"/>
                <a:gd name="T81" fmla="*/ 122 h 177"/>
                <a:gd name="T82" fmla="*/ 28 w 256"/>
                <a:gd name="T83" fmla="*/ 96 h 177"/>
                <a:gd name="T84" fmla="*/ 13 w 256"/>
                <a:gd name="T85" fmla="*/ 65 h 177"/>
                <a:gd name="T86" fmla="*/ 0 w 256"/>
                <a:gd name="T87" fmla="*/ 28 h 177"/>
                <a:gd name="T88" fmla="*/ 2 w 256"/>
                <a:gd name="T89" fmla="*/ 26 h 177"/>
                <a:gd name="T90" fmla="*/ 8 w 256"/>
                <a:gd name="T91" fmla="*/ 24 h 177"/>
                <a:gd name="T92" fmla="*/ 18 w 256"/>
                <a:gd name="T93" fmla="*/ 20 h 177"/>
                <a:gd name="T94" fmla="*/ 30 w 256"/>
                <a:gd name="T95" fmla="*/ 15 h 177"/>
                <a:gd name="T96" fmla="*/ 45 w 256"/>
                <a:gd name="T97" fmla="*/ 9 h 177"/>
                <a:gd name="T98" fmla="*/ 62 w 256"/>
                <a:gd name="T99" fmla="*/ 6 h 177"/>
                <a:gd name="T100" fmla="*/ 82 w 256"/>
                <a:gd name="T101" fmla="*/ 3 h 177"/>
                <a:gd name="T102" fmla="*/ 101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1" y="0"/>
                  </a:moveTo>
                  <a:lnTo>
                    <a:pt x="122" y="0"/>
                  </a:lnTo>
                  <a:lnTo>
                    <a:pt x="143" y="3"/>
                  </a:lnTo>
                  <a:lnTo>
                    <a:pt x="163" y="8"/>
                  </a:lnTo>
                  <a:lnTo>
                    <a:pt x="184" y="17"/>
                  </a:lnTo>
                  <a:lnTo>
                    <a:pt x="202" y="30"/>
                  </a:lnTo>
                  <a:lnTo>
                    <a:pt x="219" y="48"/>
                  </a:lnTo>
                  <a:lnTo>
                    <a:pt x="234" y="72"/>
                  </a:lnTo>
                  <a:lnTo>
                    <a:pt x="247" y="100"/>
                  </a:lnTo>
                  <a:lnTo>
                    <a:pt x="256" y="135"/>
                  </a:lnTo>
                  <a:lnTo>
                    <a:pt x="254" y="133"/>
                  </a:lnTo>
                  <a:lnTo>
                    <a:pt x="251" y="125"/>
                  </a:lnTo>
                  <a:lnTo>
                    <a:pt x="244" y="115"/>
                  </a:lnTo>
                  <a:lnTo>
                    <a:pt x="235" y="102"/>
                  </a:lnTo>
                  <a:lnTo>
                    <a:pt x="223" y="87"/>
                  </a:lnTo>
                  <a:lnTo>
                    <a:pt x="208" y="73"/>
                  </a:lnTo>
                  <a:lnTo>
                    <a:pt x="189" y="60"/>
                  </a:lnTo>
                  <a:lnTo>
                    <a:pt x="169" y="50"/>
                  </a:lnTo>
                  <a:lnTo>
                    <a:pt x="144" y="43"/>
                  </a:lnTo>
                  <a:lnTo>
                    <a:pt x="147" y="46"/>
                  </a:lnTo>
                  <a:lnTo>
                    <a:pt x="156" y="50"/>
                  </a:lnTo>
                  <a:lnTo>
                    <a:pt x="167" y="58"/>
                  </a:lnTo>
                  <a:lnTo>
                    <a:pt x="182" y="68"/>
                  </a:lnTo>
                  <a:lnTo>
                    <a:pt x="199" y="81"/>
                  </a:lnTo>
                  <a:lnTo>
                    <a:pt x="214" y="96"/>
                  </a:lnTo>
                  <a:lnTo>
                    <a:pt x="228" y="115"/>
                  </a:lnTo>
                  <a:lnTo>
                    <a:pt x="239" y="135"/>
                  </a:lnTo>
                  <a:lnTo>
                    <a:pt x="245" y="157"/>
                  </a:lnTo>
                  <a:lnTo>
                    <a:pt x="244" y="159"/>
                  </a:lnTo>
                  <a:lnTo>
                    <a:pt x="238" y="161"/>
                  </a:lnTo>
                  <a:lnTo>
                    <a:pt x="228" y="165"/>
                  </a:lnTo>
                  <a:lnTo>
                    <a:pt x="217" y="169"/>
                  </a:lnTo>
                  <a:lnTo>
                    <a:pt x="201" y="173"/>
                  </a:lnTo>
                  <a:lnTo>
                    <a:pt x="186" y="176"/>
                  </a:lnTo>
                  <a:lnTo>
                    <a:pt x="166" y="177"/>
                  </a:lnTo>
                  <a:lnTo>
                    <a:pt x="147" y="177"/>
                  </a:lnTo>
                  <a:lnTo>
                    <a:pt x="127" y="173"/>
                  </a:lnTo>
                  <a:lnTo>
                    <a:pt x="106" y="167"/>
                  </a:lnTo>
                  <a:lnTo>
                    <a:pt x="86" y="156"/>
                  </a:lnTo>
                  <a:lnTo>
                    <a:pt x="66" y="142"/>
                  </a:lnTo>
                  <a:lnTo>
                    <a:pt x="47" y="122"/>
                  </a:lnTo>
                  <a:lnTo>
                    <a:pt x="28" y="96"/>
                  </a:lnTo>
                  <a:lnTo>
                    <a:pt x="13" y="65"/>
                  </a:lnTo>
                  <a:lnTo>
                    <a:pt x="0" y="28"/>
                  </a:lnTo>
                  <a:lnTo>
                    <a:pt x="2" y="26"/>
                  </a:lnTo>
                  <a:lnTo>
                    <a:pt x="8" y="24"/>
                  </a:lnTo>
                  <a:lnTo>
                    <a:pt x="18" y="20"/>
                  </a:lnTo>
                  <a:lnTo>
                    <a:pt x="30" y="15"/>
                  </a:lnTo>
                  <a:lnTo>
                    <a:pt x="45" y="9"/>
                  </a:lnTo>
                  <a:lnTo>
                    <a:pt x="62" y="6"/>
                  </a:lnTo>
                  <a:lnTo>
                    <a:pt x="82" y="3"/>
                  </a:lnTo>
                  <a:lnTo>
                    <a:pt x="101"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任意多边形: 形状 46"/>
            <p:cNvSpPr/>
            <p:nvPr/>
          </p:nvSpPr>
          <p:spPr bwMode="auto">
            <a:xfrm>
              <a:off x="3441353" y="4302919"/>
              <a:ext cx="277813" cy="422275"/>
            </a:xfrm>
            <a:custGeom>
              <a:avLst/>
              <a:gdLst>
                <a:gd name="T0" fmla="*/ 58 w 175"/>
                <a:gd name="T1" fmla="*/ 0 h 266"/>
                <a:gd name="T2" fmla="*/ 61 w 175"/>
                <a:gd name="T3" fmla="*/ 1 h 266"/>
                <a:gd name="T4" fmla="*/ 66 w 175"/>
                <a:gd name="T5" fmla="*/ 2 h 266"/>
                <a:gd name="T6" fmla="*/ 74 w 175"/>
                <a:gd name="T7" fmla="*/ 6 h 266"/>
                <a:gd name="T8" fmla="*/ 84 w 175"/>
                <a:gd name="T9" fmla="*/ 12 h 266"/>
                <a:gd name="T10" fmla="*/ 96 w 175"/>
                <a:gd name="T11" fmla="*/ 18 h 266"/>
                <a:gd name="T12" fmla="*/ 109 w 175"/>
                <a:gd name="T13" fmla="*/ 27 h 266"/>
                <a:gd name="T14" fmla="*/ 122 w 175"/>
                <a:gd name="T15" fmla="*/ 37 h 266"/>
                <a:gd name="T16" fmla="*/ 135 w 175"/>
                <a:gd name="T17" fmla="*/ 49 h 266"/>
                <a:gd name="T18" fmla="*/ 148 w 175"/>
                <a:gd name="T19" fmla="*/ 65 h 266"/>
                <a:gd name="T20" fmla="*/ 158 w 175"/>
                <a:gd name="T21" fmla="*/ 80 h 266"/>
                <a:gd name="T22" fmla="*/ 166 w 175"/>
                <a:gd name="T23" fmla="*/ 100 h 266"/>
                <a:gd name="T24" fmla="*/ 172 w 175"/>
                <a:gd name="T25" fmla="*/ 121 h 266"/>
                <a:gd name="T26" fmla="*/ 175 w 175"/>
                <a:gd name="T27" fmla="*/ 145 h 266"/>
                <a:gd name="T28" fmla="*/ 174 w 175"/>
                <a:gd name="T29" fmla="*/ 171 h 266"/>
                <a:gd name="T30" fmla="*/ 167 w 175"/>
                <a:gd name="T31" fmla="*/ 200 h 266"/>
                <a:gd name="T32" fmla="*/ 157 w 175"/>
                <a:gd name="T33" fmla="*/ 232 h 266"/>
                <a:gd name="T34" fmla="*/ 140 w 175"/>
                <a:gd name="T35" fmla="*/ 266 h 266"/>
                <a:gd name="T36" fmla="*/ 137 w 175"/>
                <a:gd name="T37" fmla="*/ 266 h 266"/>
                <a:gd name="T38" fmla="*/ 131 w 175"/>
                <a:gd name="T39" fmla="*/ 263 h 266"/>
                <a:gd name="T40" fmla="*/ 122 w 175"/>
                <a:gd name="T41" fmla="*/ 259 h 266"/>
                <a:gd name="T42" fmla="*/ 109 w 175"/>
                <a:gd name="T43" fmla="*/ 253 h 266"/>
                <a:gd name="T44" fmla="*/ 96 w 175"/>
                <a:gd name="T45" fmla="*/ 247 h 266"/>
                <a:gd name="T46" fmla="*/ 80 w 175"/>
                <a:gd name="T47" fmla="*/ 237 h 266"/>
                <a:gd name="T48" fmla="*/ 65 w 175"/>
                <a:gd name="T49" fmla="*/ 226 h 266"/>
                <a:gd name="T50" fmla="*/ 49 w 175"/>
                <a:gd name="T51" fmla="*/ 213 h 266"/>
                <a:gd name="T52" fmla="*/ 35 w 175"/>
                <a:gd name="T53" fmla="*/ 198 h 266"/>
                <a:gd name="T54" fmla="*/ 22 w 175"/>
                <a:gd name="T55" fmla="*/ 182 h 266"/>
                <a:gd name="T56" fmla="*/ 10 w 175"/>
                <a:gd name="T57" fmla="*/ 163 h 266"/>
                <a:gd name="T58" fmla="*/ 3 w 175"/>
                <a:gd name="T59" fmla="*/ 143 h 266"/>
                <a:gd name="T60" fmla="*/ 0 w 175"/>
                <a:gd name="T61" fmla="*/ 121 h 266"/>
                <a:gd name="T62" fmla="*/ 0 w 175"/>
                <a:gd name="T63" fmla="*/ 96 h 266"/>
                <a:gd name="T64" fmla="*/ 6 w 175"/>
                <a:gd name="T65" fmla="*/ 70 h 266"/>
                <a:gd name="T66" fmla="*/ 18 w 175"/>
                <a:gd name="T67" fmla="*/ 40 h 266"/>
                <a:gd name="T68" fmla="*/ 36 w 175"/>
                <a:gd name="T69" fmla="*/ 9 h 266"/>
                <a:gd name="T70" fmla="*/ 35 w 175"/>
                <a:gd name="T71" fmla="*/ 13 h 266"/>
                <a:gd name="T72" fmla="*/ 32 w 175"/>
                <a:gd name="T73" fmla="*/ 21 h 266"/>
                <a:gd name="T74" fmla="*/ 28 w 175"/>
                <a:gd name="T75" fmla="*/ 32 h 266"/>
                <a:gd name="T76" fmla="*/ 26 w 175"/>
                <a:gd name="T77" fmla="*/ 48 h 266"/>
                <a:gd name="T78" fmla="*/ 24 w 175"/>
                <a:gd name="T79" fmla="*/ 66 h 266"/>
                <a:gd name="T80" fmla="*/ 24 w 175"/>
                <a:gd name="T81" fmla="*/ 87 h 266"/>
                <a:gd name="T82" fmla="*/ 28 w 175"/>
                <a:gd name="T83" fmla="*/ 109 h 266"/>
                <a:gd name="T84" fmla="*/ 37 w 175"/>
                <a:gd name="T85" fmla="*/ 131 h 266"/>
                <a:gd name="T86" fmla="*/ 50 w 175"/>
                <a:gd name="T87" fmla="*/ 153 h 266"/>
                <a:gd name="T88" fmla="*/ 49 w 175"/>
                <a:gd name="T89" fmla="*/ 149 h 266"/>
                <a:gd name="T90" fmla="*/ 46 w 175"/>
                <a:gd name="T91" fmla="*/ 140 h 266"/>
                <a:gd name="T92" fmla="*/ 42 w 175"/>
                <a:gd name="T93" fmla="*/ 127 h 266"/>
                <a:gd name="T94" fmla="*/ 39 w 175"/>
                <a:gd name="T95" fmla="*/ 109 h 266"/>
                <a:gd name="T96" fmla="*/ 37 w 175"/>
                <a:gd name="T97" fmla="*/ 88 h 266"/>
                <a:gd name="T98" fmla="*/ 37 w 175"/>
                <a:gd name="T99" fmla="*/ 66 h 266"/>
                <a:gd name="T100" fmla="*/ 40 w 175"/>
                <a:gd name="T101" fmla="*/ 44 h 266"/>
                <a:gd name="T102" fmla="*/ 46 w 175"/>
                <a:gd name="T103" fmla="*/ 21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1"/>
                  </a:lnTo>
                  <a:lnTo>
                    <a:pt x="66" y="2"/>
                  </a:lnTo>
                  <a:lnTo>
                    <a:pt x="74" y="6"/>
                  </a:lnTo>
                  <a:lnTo>
                    <a:pt x="84" y="12"/>
                  </a:lnTo>
                  <a:lnTo>
                    <a:pt x="96" y="18"/>
                  </a:lnTo>
                  <a:lnTo>
                    <a:pt x="109" y="27"/>
                  </a:lnTo>
                  <a:lnTo>
                    <a:pt x="122" y="37"/>
                  </a:lnTo>
                  <a:lnTo>
                    <a:pt x="135" y="49"/>
                  </a:lnTo>
                  <a:lnTo>
                    <a:pt x="148" y="65"/>
                  </a:lnTo>
                  <a:lnTo>
                    <a:pt x="158" y="80"/>
                  </a:lnTo>
                  <a:lnTo>
                    <a:pt x="166" y="100"/>
                  </a:lnTo>
                  <a:lnTo>
                    <a:pt x="172" y="121"/>
                  </a:lnTo>
                  <a:lnTo>
                    <a:pt x="175" y="145"/>
                  </a:lnTo>
                  <a:lnTo>
                    <a:pt x="174" y="171"/>
                  </a:lnTo>
                  <a:lnTo>
                    <a:pt x="167" y="200"/>
                  </a:lnTo>
                  <a:lnTo>
                    <a:pt x="157" y="232"/>
                  </a:lnTo>
                  <a:lnTo>
                    <a:pt x="140" y="266"/>
                  </a:lnTo>
                  <a:lnTo>
                    <a:pt x="137" y="266"/>
                  </a:lnTo>
                  <a:lnTo>
                    <a:pt x="131" y="263"/>
                  </a:lnTo>
                  <a:lnTo>
                    <a:pt x="122" y="259"/>
                  </a:lnTo>
                  <a:lnTo>
                    <a:pt x="109" y="253"/>
                  </a:lnTo>
                  <a:lnTo>
                    <a:pt x="96" y="247"/>
                  </a:lnTo>
                  <a:lnTo>
                    <a:pt x="80" y="237"/>
                  </a:lnTo>
                  <a:lnTo>
                    <a:pt x="65" y="226"/>
                  </a:lnTo>
                  <a:lnTo>
                    <a:pt x="49" y="213"/>
                  </a:lnTo>
                  <a:lnTo>
                    <a:pt x="35" y="198"/>
                  </a:lnTo>
                  <a:lnTo>
                    <a:pt x="22" y="182"/>
                  </a:lnTo>
                  <a:lnTo>
                    <a:pt x="10" y="163"/>
                  </a:lnTo>
                  <a:lnTo>
                    <a:pt x="3" y="143"/>
                  </a:lnTo>
                  <a:lnTo>
                    <a:pt x="0" y="121"/>
                  </a:lnTo>
                  <a:lnTo>
                    <a:pt x="0" y="96"/>
                  </a:lnTo>
                  <a:lnTo>
                    <a:pt x="6" y="70"/>
                  </a:lnTo>
                  <a:lnTo>
                    <a:pt x="18" y="40"/>
                  </a:lnTo>
                  <a:lnTo>
                    <a:pt x="36" y="9"/>
                  </a:lnTo>
                  <a:lnTo>
                    <a:pt x="35" y="13"/>
                  </a:lnTo>
                  <a:lnTo>
                    <a:pt x="32" y="21"/>
                  </a:lnTo>
                  <a:lnTo>
                    <a:pt x="28" y="32"/>
                  </a:lnTo>
                  <a:lnTo>
                    <a:pt x="26" y="48"/>
                  </a:lnTo>
                  <a:lnTo>
                    <a:pt x="24" y="66"/>
                  </a:lnTo>
                  <a:lnTo>
                    <a:pt x="24" y="87"/>
                  </a:lnTo>
                  <a:lnTo>
                    <a:pt x="28" y="109"/>
                  </a:lnTo>
                  <a:lnTo>
                    <a:pt x="37" y="131"/>
                  </a:lnTo>
                  <a:lnTo>
                    <a:pt x="50" y="153"/>
                  </a:lnTo>
                  <a:lnTo>
                    <a:pt x="49" y="149"/>
                  </a:lnTo>
                  <a:lnTo>
                    <a:pt x="46" y="140"/>
                  </a:lnTo>
                  <a:lnTo>
                    <a:pt x="42" y="127"/>
                  </a:lnTo>
                  <a:lnTo>
                    <a:pt x="39" y="109"/>
                  </a:lnTo>
                  <a:lnTo>
                    <a:pt x="37" y="88"/>
                  </a:lnTo>
                  <a:lnTo>
                    <a:pt x="37" y="66"/>
                  </a:lnTo>
                  <a:lnTo>
                    <a:pt x="40" y="44"/>
                  </a:lnTo>
                  <a:lnTo>
                    <a:pt x="46" y="21"/>
                  </a:lnTo>
                  <a:lnTo>
                    <a:pt x="58"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8" name="任意多边形: 形状 47"/>
            <p:cNvSpPr/>
            <p:nvPr/>
          </p:nvSpPr>
          <p:spPr bwMode="auto">
            <a:xfrm>
              <a:off x="4566890" y="4553744"/>
              <a:ext cx="406400" cy="280988"/>
            </a:xfrm>
            <a:custGeom>
              <a:avLst/>
              <a:gdLst>
                <a:gd name="T0" fmla="*/ 89 w 256"/>
                <a:gd name="T1" fmla="*/ 0 h 177"/>
                <a:gd name="T2" fmla="*/ 108 w 256"/>
                <a:gd name="T3" fmla="*/ 0 h 177"/>
                <a:gd name="T4" fmla="*/ 129 w 256"/>
                <a:gd name="T5" fmla="*/ 3 h 177"/>
                <a:gd name="T6" fmla="*/ 150 w 256"/>
                <a:gd name="T7" fmla="*/ 9 h 177"/>
                <a:gd name="T8" fmla="*/ 170 w 256"/>
                <a:gd name="T9" fmla="*/ 20 h 177"/>
                <a:gd name="T10" fmla="*/ 190 w 256"/>
                <a:gd name="T11" fmla="*/ 35 h 177"/>
                <a:gd name="T12" fmla="*/ 209 w 256"/>
                <a:gd name="T13" fmla="*/ 55 h 177"/>
                <a:gd name="T14" fmla="*/ 226 w 256"/>
                <a:gd name="T15" fmla="*/ 79 h 177"/>
                <a:gd name="T16" fmla="*/ 242 w 256"/>
                <a:gd name="T17" fmla="*/ 112 h 177"/>
                <a:gd name="T18" fmla="*/ 256 w 256"/>
                <a:gd name="T19" fmla="*/ 150 h 177"/>
                <a:gd name="T20" fmla="*/ 254 w 256"/>
                <a:gd name="T21" fmla="*/ 151 h 177"/>
                <a:gd name="T22" fmla="*/ 247 w 256"/>
                <a:gd name="T23" fmla="*/ 153 h 177"/>
                <a:gd name="T24" fmla="*/ 238 w 256"/>
                <a:gd name="T25" fmla="*/ 157 h 177"/>
                <a:gd name="T26" fmla="*/ 225 w 256"/>
                <a:gd name="T27" fmla="*/ 163 h 177"/>
                <a:gd name="T28" fmla="*/ 211 w 256"/>
                <a:gd name="T29" fmla="*/ 166 h 177"/>
                <a:gd name="T30" fmla="*/ 193 w 256"/>
                <a:gd name="T31" fmla="*/ 172 h 177"/>
                <a:gd name="T32" fmla="*/ 174 w 256"/>
                <a:gd name="T33" fmla="*/ 174 h 177"/>
                <a:gd name="T34" fmla="*/ 154 w 256"/>
                <a:gd name="T35" fmla="*/ 177 h 177"/>
                <a:gd name="T36" fmla="*/ 134 w 256"/>
                <a:gd name="T37" fmla="*/ 177 h 177"/>
                <a:gd name="T38" fmla="*/ 112 w 256"/>
                <a:gd name="T39" fmla="*/ 174 h 177"/>
                <a:gd name="T40" fmla="*/ 92 w 256"/>
                <a:gd name="T41" fmla="*/ 168 h 177"/>
                <a:gd name="T42" fmla="*/ 72 w 256"/>
                <a:gd name="T43" fmla="*/ 159 h 177"/>
                <a:gd name="T44" fmla="*/ 54 w 256"/>
                <a:gd name="T45" fmla="*/ 146 h 177"/>
                <a:gd name="T46" fmla="*/ 37 w 256"/>
                <a:gd name="T47" fmla="*/ 127 h 177"/>
                <a:gd name="T48" fmla="*/ 22 w 256"/>
                <a:gd name="T49" fmla="*/ 105 h 177"/>
                <a:gd name="T50" fmla="*/ 9 w 256"/>
                <a:gd name="T51" fmla="*/ 77 h 177"/>
                <a:gd name="T52" fmla="*/ 0 w 256"/>
                <a:gd name="T53" fmla="*/ 42 h 177"/>
                <a:gd name="T54" fmla="*/ 2 w 256"/>
                <a:gd name="T55" fmla="*/ 44 h 177"/>
                <a:gd name="T56" fmla="*/ 5 w 256"/>
                <a:gd name="T57" fmla="*/ 52 h 177"/>
                <a:gd name="T58" fmla="*/ 12 w 256"/>
                <a:gd name="T59" fmla="*/ 63 h 177"/>
                <a:gd name="T60" fmla="*/ 21 w 256"/>
                <a:gd name="T61" fmla="*/ 76 h 177"/>
                <a:gd name="T62" fmla="*/ 33 w 256"/>
                <a:gd name="T63" fmla="*/ 90 h 177"/>
                <a:gd name="T64" fmla="*/ 48 w 256"/>
                <a:gd name="T65" fmla="*/ 104 h 177"/>
                <a:gd name="T66" fmla="*/ 65 w 256"/>
                <a:gd name="T67" fmla="*/ 117 h 177"/>
                <a:gd name="T68" fmla="*/ 87 w 256"/>
                <a:gd name="T69" fmla="*/ 126 h 177"/>
                <a:gd name="T70" fmla="*/ 112 w 256"/>
                <a:gd name="T71" fmla="*/ 133 h 177"/>
                <a:gd name="T72" fmla="*/ 109 w 256"/>
                <a:gd name="T73" fmla="*/ 131 h 177"/>
                <a:gd name="T74" fmla="*/ 100 w 256"/>
                <a:gd name="T75" fmla="*/ 127 h 177"/>
                <a:gd name="T76" fmla="*/ 89 w 256"/>
                <a:gd name="T77" fmla="*/ 120 h 177"/>
                <a:gd name="T78" fmla="*/ 73 w 256"/>
                <a:gd name="T79" fmla="*/ 109 h 177"/>
                <a:gd name="T80" fmla="*/ 57 w 256"/>
                <a:gd name="T81" fmla="*/ 96 h 177"/>
                <a:gd name="T82" fmla="*/ 42 w 256"/>
                <a:gd name="T83" fmla="*/ 81 h 177"/>
                <a:gd name="T84" fmla="*/ 28 w 256"/>
                <a:gd name="T85" fmla="*/ 63 h 177"/>
                <a:gd name="T86" fmla="*/ 17 w 256"/>
                <a:gd name="T87" fmla="*/ 42 h 177"/>
                <a:gd name="T88" fmla="*/ 11 w 256"/>
                <a:gd name="T89" fmla="*/ 18 h 177"/>
                <a:gd name="T90" fmla="*/ 12 w 256"/>
                <a:gd name="T91" fmla="*/ 18 h 177"/>
                <a:gd name="T92" fmla="*/ 18 w 256"/>
                <a:gd name="T93" fmla="*/ 16 h 177"/>
                <a:gd name="T94" fmla="*/ 28 w 256"/>
                <a:gd name="T95" fmla="*/ 12 h 177"/>
                <a:gd name="T96" fmla="*/ 39 w 256"/>
                <a:gd name="T97" fmla="*/ 8 h 177"/>
                <a:gd name="T98" fmla="*/ 54 w 256"/>
                <a:gd name="T99" fmla="*/ 4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8" y="0"/>
                  </a:lnTo>
                  <a:lnTo>
                    <a:pt x="129" y="3"/>
                  </a:lnTo>
                  <a:lnTo>
                    <a:pt x="150" y="9"/>
                  </a:lnTo>
                  <a:lnTo>
                    <a:pt x="170" y="20"/>
                  </a:lnTo>
                  <a:lnTo>
                    <a:pt x="190" y="35"/>
                  </a:lnTo>
                  <a:lnTo>
                    <a:pt x="209" y="55"/>
                  </a:lnTo>
                  <a:lnTo>
                    <a:pt x="226" y="79"/>
                  </a:lnTo>
                  <a:lnTo>
                    <a:pt x="242" y="112"/>
                  </a:lnTo>
                  <a:lnTo>
                    <a:pt x="256" y="150"/>
                  </a:lnTo>
                  <a:lnTo>
                    <a:pt x="254" y="151"/>
                  </a:lnTo>
                  <a:lnTo>
                    <a:pt x="247" y="153"/>
                  </a:lnTo>
                  <a:lnTo>
                    <a:pt x="238" y="157"/>
                  </a:lnTo>
                  <a:lnTo>
                    <a:pt x="225" y="163"/>
                  </a:lnTo>
                  <a:lnTo>
                    <a:pt x="211" y="166"/>
                  </a:lnTo>
                  <a:lnTo>
                    <a:pt x="193" y="172"/>
                  </a:lnTo>
                  <a:lnTo>
                    <a:pt x="174" y="174"/>
                  </a:lnTo>
                  <a:lnTo>
                    <a:pt x="154" y="177"/>
                  </a:lnTo>
                  <a:lnTo>
                    <a:pt x="134" y="177"/>
                  </a:lnTo>
                  <a:lnTo>
                    <a:pt x="112" y="174"/>
                  </a:lnTo>
                  <a:lnTo>
                    <a:pt x="92" y="168"/>
                  </a:lnTo>
                  <a:lnTo>
                    <a:pt x="72" y="159"/>
                  </a:lnTo>
                  <a:lnTo>
                    <a:pt x="54" y="146"/>
                  </a:lnTo>
                  <a:lnTo>
                    <a:pt x="37" y="127"/>
                  </a:lnTo>
                  <a:lnTo>
                    <a:pt x="22" y="105"/>
                  </a:lnTo>
                  <a:lnTo>
                    <a:pt x="9" y="77"/>
                  </a:lnTo>
                  <a:lnTo>
                    <a:pt x="0" y="42"/>
                  </a:lnTo>
                  <a:lnTo>
                    <a:pt x="2" y="44"/>
                  </a:lnTo>
                  <a:lnTo>
                    <a:pt x="5" y="52"/>
                  </a:lnTo>
                  <a:lnTo>
                    <a:pt x="12" y="63"/>
                  </a:lnTo>
                  <a:lnTo>
                    <a:pt x="21" y="76"/>
                  </a:lnTo>
                  <a:lnTo>
                    <a:pt x="33" y="90"/>
                  </a:lnTo>
                  <a:lnTo>
                    <a:pt x="48" y="104"/>
                  </a:lnTo>
                  <a:lnTo>
                    <a:pt x="65" y="117"/>
                  </a:lnTo>
                  <a:lnTo>
                    <a:pt x="87" y="126"/>
                  </a:lnTo>
                  <a:lnTo>
                    <a:pt x="112" y="133"/>
                  </a:lnTo>
                  <a:lnTo>
                    <a:pt x="109" y="131"/>
                  </a:lnTo>
                  <a:lnTo>
                    <a:pt x="100" y="127"/>
                  </a:lnTo>
                  <a:lnTo>
                    <a:pt x="89" y="120"/>
                  </a:lnTo>
                  <a:lnTo>
                    <a:pt x="73" y="109"/>
                  </a:lnTo>
                  <a:lnTo>
                    <a:pt x="57" y="96"/>
                  </a:lnTo>
                  <a:lnTo>
                    <a:pt x="42" y="81"/>
                  </a:lnTo>
                  <a:lnTo>
                    <a:pt x="28" y="63"/>
                  </a:lnTo>
                  <a:lnTo>
                    <a:pt x="17" y="42"/>
                  </a:lnTo>
                  <a:lnTo>
                    <a:pt x="11" y="18"/>
                  </a:lnTo>
                  <a:lnTo>
                    <a:pt x="12" y="18"/>
                  </a:lnTo>
                  <a:lnTo>
                    <a:pt x="18" y="16"/>
                  </a:lnTo>
                  <a:lnTo>
                    <a:pt x="28" y="12"/>
                  </a:lnTo>
                  <a:lnTo>
                    <a:pt x="39" y="8"/>
                  </a:lnTo>
                  <a:lnTo>
                    <a:pt x="54" y="4"/>
                  </a:lnTo>
                  <a:lnTo>
                    <a:pt x="70" y="2"/>
                  </a:lnTo>
                  <a:lnTo>
                    <a:pt x="89"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任意多边形: 形状 48"/>
            <p:cNvSpPr/>
            <p:nvPr/>
          </p:nvSpPr>
          <p:spPr bwMode="auto">
            <a:xfrm>
              <a:off x="3925540" y="4442619"/>
              <a:ext cx="280988" cy="422275"/>
            </a:xfrm>
            <a:custGeom>
              <a:avLst/>
              <a:gdLst>
                <a:gd name="T0" fmla="*/ 60 w 177"/>
                <a:gd name="T1" fmla="*/ 0 h 266"/>
                <a:gd name="T2" fmla="*/ 61 w 177"/>
                <a:gd name="T3" fmla="*/ 1 h 266"/>
                <a:gd name="T4" fmla="*/ 66 w 177"/>
                <a:gd name="T5" fmla="*/ 3 h 266"/>
                <a:gd name="T6" fmla="*/ 75 w 177"/>
                <a:gd name="T7" fmla="*/ 7 h 266"/>
                <a:gd name="T8" fmla="*/ 86 w 177"/>
                <a:gd name="T9" fmla="*/ 12 h 266"/>
                <a:gd name="T10" fmla="*/ 97 w 177"/>
                <a:gd name="T11" fmla="*/ 18 h 266"/>
                <a:gd name="T12" fmla="*/ 110 w 177"/>
                <a:gd name="T13" fmla="*/ 27 h 266"/>
                <a:gd name="T14" fmla="*/ 123 w 177"/>
                <a:gd name="T15" fmla="*/ 38 h 266"/>
                <a:gd name="T16" fmla="*/ 136 w 177"/>
                <a:gd name="T17" fmla="*/ 49 h 266"/>
                <a:gd name="T18" fmla="*/ 148 w 177"/>
                <a:gd name="T19" fmla="*/ 64 h 266"/>
                <a:gd name="T20" fmla="*/ 160 w 177"/>
                <a:gd name="T21" fmla="*/ 81 h 266"/>
                <a:gd name="T22" fmla="*/ 168 w 177"/>
                <a:gd name="T23" fmla="*/ 100 h 266"/>
                <a:gd name="T24" fmla="*/ 174 w 177"/>
                <a:gd name="T25" fmla="*/ 121 h 266"/>
                <a:gd name="T26" fmla="*/ 177 w 177"/>
                <a:gd name="T27" fmla="*/ 144 h 266"/>
                <a:gd name="T28" fmla="*/ 175 w 177"/>
                <a:gd name="T29" fmla="*/ 171 h 266"/>
                <a:gd name="T30" fmla="*/ 169 w 177"/>
                <a:gd name="T31" fmla="*/ 200 h 266"/>
                <a:gd name="T32" fmla="*/ 157 w 177"/>
                <a:gd name="T33" fmla="*/ 231 h 266"/>
                <a:gd name="T34" fmla="*/ 142 w 177"/>
                <a:gd name="T35" fmla="*/ 266 h 266"/>
                <a:gd name="T36" fmla="*/ 139 w 177"/>
                <a:gd name="T37" fmla="*/ 265 h 266"/>
                <a:gd name="T38" fmla="*/ 133 w 177"/>
                <a:gd name="T39" fmla="*/ 264 h 266"/>
                <a:gd name="T40" fmla="*/ 123 w 177"/>
                <a:gd name="T41" fmla="*/ 260 h 266"/>
                <a:gd name="T42" fmla="*/ 110 w 177"/>
                <a:gd name="T43" fmla="*/ 253 h 266"/>
                <a:gd name="T44" fmla="*/ 96 w 177"/>
                <a:gd name="T45" fmla="*/ 247 h 266"/>
                <a:gd name="T46" fmla="*/ 82 w 177"/>
                <a:gd name="T47" fmla="*/ 236 h 266"/>
                <a:gd name="T48" fmla="*/ 65 w 177"/>
                <a:gd name="T49" fmla="*/ 226 h 266"/>
                <a:gd name="T50" fmla="*/ 51 w 177"/>
                <a:gd name="T51" fmla="*/ 213 h 266"/>
                <a:gd name="T52" fmla="*/ 35 w 177"/>
                <a:gd name="T53" fmla="*/ 199 h 266"/>
                <a:gd name="T54" fmla="*/ 22 w 177"/>
                <a:gd name="T55" fmla="*/ 182 h 266"/>
                <a:gd name="T56" fmla="*/ 12 w 177"/>
                <a:gd name="T57" fmla="*/ 164 h 266"/>
                <a:gd name="T58" fmla="*/ 4 w 177"/>
                <a:gd name="T59" fmla="*/ 143 h 266"/>
                <a:gd name="T60" fmla="*/ 0 w 177"/>
                <a:gd name="T61" fmla="*/ 121 h 266"/>
                <a:gd name="T62" fmla="*/ 1 w 177"/>
                <a:gd name="T63" fmla="*/ 96 h 266"/>
                <a:gd name="T64" fmla="*/ 7 w 177"/>
                <a:gd name="T65" fmla="*/ 69 h 266"/>
                <a:gd name="T66" fmla="*/ 18 w 177"/>
                <a:gd name="T67" fmla="*/ 40 h 266"/>
                <a:gd name="T68" fmla="*/ 36 w 177"/>
                <a:gd name="T69" fmla="*/ 9 h 266"/>
                <a:gd name="T70" fmla="*/ 36 w 177"/>
                <a:gd name="T71" fmla="*/ 12 h 266"/>
                <a:gd name="T72" fmla="*/ 34 w 177"/>
                <a:gd name="T73" fmla="*/ 20 h 266"/>
                <a:gd name="T74" fmla="*/ 30 w 177"/>
                <a:gd name="T75" fmla="*/ 33 h 266"/>
                <a:gd name="T76" fmla="*/ 27 w 177"/>
                <a:gd name="T77" fmla="*/ 48 h 266"/>
                <a:gd name="T78" fmla="*/ 26 w 177"/>
                <a:gd name="T79" fmla="*/ 66 h 266"/>
                <a:gd name="T80" fmla="*/ 26 w 177"/>
                <a:gd name="T81" fmla="*/ 87 h 266"/>
                <a:gd name="T82" fmla="*/ 30 w 177"/>
                <a:gd name="T83" fmla="*/ 108 h 266"/>
                <a:gd name="T84" fmla="*/ 38 w 177"/>
                <a:gd name="T85" fmla="*/ 131 h 266"/>
                <a:gd name="T86" fmla="*/ 51 w 177"/>
                <a:gd name="T87" fmla="*/ 153 h 266"/>
                <a:gd name="T88" fmla="*/ 49 w 177"/>
                <a:gd name="T89" fmla="*/ 149 h 266"/>
                <a:gd name="T90" fmla="*/ 47 w 177"/>
                <a:gd name="T91" fmla="*/ 140 h 266"/>
                <a:gd name="T92" fmla="*/ 44 w 177"/>
                <a:gd name="T93" fmla="*/ 126 h 266"/>
                <a:gd name="T94" fmla="*/ 40 w 177"/>
                <a:gd name="T95" fmla="*/ 109 h 266"/>
                <a:gd name="T96" fmla="*/ 39 w 177"/>
                <a:gd name="T97" fmla="*/ 88 h 266"/>
                <a:gd name="T98" fmla="*/ 39 w 177"/>
                <a:gd name="T99" fmla="*/ 66 h 266"/>
                <a:gd name="T100" fmla="*/ 42 w 177"/>
                <a:gd name="T101" fmla="*/ 44 h 266"/>
                <a:gd name="T102" fmla="*/ 48 w 177"/>
                <a:gd name="T103" fmla="*/ 21 h 266"/>
                <a:gd name="T104" fmla="*/ 60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60" y="0"/>
                  </a:moveTo>
                  <a:lnTo>
                    <a:pt x="61" y="1"/>
                  </a:lnTo>
                  <a:lnTo>
                    <a:pt x="66" y="3"/>
                  </a:lnTo>
                  <a:lnTo>
                    <a:pt x="75" y="7"/>
                  </a:lnTo>
                  <a:lnTo>
                    <a:pt x="86" y="12"/>
                  </a:lnTo>
                  <a:lnTo>
                    <a:pt x="97" y="18"/>
                  </a:lnTo>
                  <a:lnTo>
                    <a:pt x="110" y="27"/>
                  </a:lnTo>
                  <a:lnTo>
                    <a:pt x="123" y="38"/>
                  </a:lnTo>
                  <a:lnTo>
                    <a:pt x="136" y="49"/>
                  </a:lnTo>
                  <a:lnTo>
                    <a:pt x="148" y="64"/>
                  </a:lnTo>
                  <a:lnTo>
                    <a:pt x="160" y="81"/>
                  </a:lnTo>
                  <a:lnTo>
                    <a:pt x="168" y="100"/>
                  </a:lnTo>
                  <a:lnTo>
                    <a:pt x="174" y="121"/>
                  </a:lnTo>
                  <a:lnTo>
                    <a:pt x="177" y="144"/>
                  </a:lnTo>
                  <a:lnTo>
                    <a:pt x="175" y="171"/>
                  </a:lnTo>
                  <a:lnTo>
                    <a:pt x="169" y="200"/>
                  </a:lnTo>
                  <a:lnTo>
                    <a:pt x="157" y="231"/>
                  </a:lnTo>
                  <a:lnTo>
                    <a:pt x="142" y="266"/>
                  </a:lnTo>
                  <a:lnTo>
                    <a:pt x="139" y="265"/>
                  </a:lnTo>
                  <a:lnTo>
                    <a:pt x="133" y="264"/>
                  </a:lnTo>
                  <a:lnTo>
                    <a:pt x="123" y="260"/>
                  </a:lnTo>
                  <a:lnTo>
                    <a:pt x="110" y="253"/>
                  </a:lnTo>
                  <a:lnTo>
                    <a:pt x="96" y="247"/>
                  </a:lnTo>
                  <a:lnTo>
                    <a:pt x="82" y="236"/>
                  </a:lnTo>
                  <a:lnTo>
                    <a:pt x="65" y="226"/>
                  </a:lnTo>
                  <a:lnTo>
                    <a:pt x="51" y="213"/>
                  </a:lnTo>
                  <a:lnTo>
                    <a:pt x="35" y="199"/>
                  </a:lnTo>
                  <a:lnTo>
                    <a:pt x="22" y="182"/>
                  </a:lnTo>
                  <a:lnTo>
                    <a:pt x="12" y="164"/>
                  </a:lnTo>
                  <a:lnTo>
                    <a:pt x="4" y="143"/>
                  </a:lnTo>
                  <a:lnTo>
                    <a:pt x="0" y="121"/>
                  </a:lnTo>
                  <a:lnTo>
                    <a:pt x="1" y="96"/>
                  </a:lnTo>
                  <a:lnTo>
                    <a:pt x="7" y="69"/>
                  </a:lnTo>
                  <a:lnTo>
                    <a:pt x="18" y="40"/>
                  </a:lnTo>
                  <a:lnTo>
                    <a:pt x="36" y="9"/>
                  </a:lnTo>
                  <a:lnTo>
                    <a:pt x="36" y="12"/>
                  </a:lnTo>
                  <a:lnTo>
                    <a:pt x="34" y="20"/>
                  </a:lnTo>
                  <a:lnTo>
                    <a:pt x="30" y="33"/>
                  </a:lnTo>
                  <a:lnTo>
                    <a:pt x="27" y="48"/>
                  </a:lnTo>
                  <a:lnTo>
                    <a:pt x="26" y="66"/>
                  </a:lnTo>
                  <a:lnTo>
                    <a:pt x="26" y="87"/>
                  </a:lnTo>
                  <a:lnTo>
                    <a:pt x="30" y="108"/>
                  </a:lnTo>
                  <a:lnTo>
                    <a:pt x="38" y="131"/>
                  </a:lnTo>
                  <a:lnTo>
                    <a:pt x="51" y="153"/>
                  </a:lnTo>
                  <a:lnTo>
                    <a:pt x="49" y="149"/>
                  </a:lnTo>
                  <a:lnTo>
                    <a:pt x="47" y="140"/>
                  </a:lnTo>
                  <a:lnTo>
                    <a:pt x="44" y="126"/>
                  </a:lnTo>
                  <a:lnTo>
                    <a:pt x="40" y="109"/>
                  </a:lnTo>
                  <a:lnTo>
                    <a:pt x="39" y="88"/>
                  </a:lnTo>
                  <a:lnTo>
                    <a:pt x="39" y="66"/>
                  </a:lnTo>
                  <a:lnTo>
                    <a:pt x="42" y="44"/>
                  </a:lnTo>
                  <a:lnTo>
                    <a:pt x="48" y="21"/>
                  </a:lnTo>
                  <a:lnTo>
                    <a:pt x="60" y="0"/>
                  </a:lnTo>
                  <a:close/>
                </a:path>
              </a:pathLst>
            </a:custGeom>
            <a:solidFill>
              <a:schemeClr val="accent5">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任意多边形: 形状 49"/>
            <p:cNvSpPr/>
            <p:nvPr/>
          </p:nvSpPr>
          <p:spPr bwMode="auto">
            <a:xfrm>
              <a:off x="3334990" y="2942431"/>
              <a:ext cx="280988" cy="406400"/>
            </a:xfrm>
            <a:custGeom>
              <a:avLst/>
              <a:gdLst>
                <a:gd name="T0" fmla="*/ 135 w 177"/>
                <a:gd name="T1" fmla="*/ 0 h 256"/>
                <a:gd name="T2" fmla="*/ 133 w 177"/>
                <a:gd name="T3" fmla="*/ 1 h 256"/>
                <a:gd name="T4" fmla="*/ 125 w 177"/>
                <a:gd name="T5" fmla="*/ 5 h 256"/>
                <a:gd name="T6" fmla="*/ 115 w 177"/>
                <a:gd name="T7" fmla="*/ 12 h 256"/>
                <a:gd name="T8" fmla="*/ 102 w 177"/>
                <a:gd name="T9" fmla="*/ 21 h 256"/>
                <a:gd name="T10" fmla="*/ 87 w 177"/>
                <a:gd name="T11" fmla="*/ 33 h 256"/>
                <a:gd name="T12" fmla="*/ 73 w 177"/>
                <a:gd name="T13" fmla="*/ 47 h 256"/>
                <a:gd name="T14" fmla="*/ 60 w 177"/>
                <a:gd name="T15" fmla="*/ 65 h 256"/>
                <a:gd name="T16" fmla="*/ 51 w 177"/>
                <a:gd name="T17" fmla="*/ 87 h 256"/>
                <a:gd name="T18" fmla="*/ 44 w 177"/>
                <a:gd name="T19" fmla="*/ 112 h 256"/>
                <a:gd name="T20" fmla="*/ 46 w 177"/>
                <a:gd name="T21" fmla="*/ 108 h 256"/>
                <a:gd name="T22" fmla="*/ 50 w 177"/>
                <a:gd name="T23" fmla="*/ 100 h 256"/>
                <a:gd name="T24" fmla="*/ 57 w 177"/>
                <a:gd name="T25" fmla="*/ 88 h 256"/>
                <a:gd name="T26" fmla="*/ 68 w 177"/>
                <a:gd name="T27" fmla="*/ 73 h 256"/>
                <a:gd name="T28" fmla="*/ 81 w 177"/>
                <a:gd name="T29" fmla="*/ 57 h 256"/>
                <a:gd name="T30" fmla="*/ 96 w 177"/>
                <a:gd name="T31" fmla="*/ 42 h 256"/>
                <a:gd name="T32" fmla="*/ 115 w 177"/>
                <a:gd name="T33" fmla="*/ 27 h 256"/>
                <a:gd name="T34" fmla="*/ 135 w 177"/>
                <a:gd name="T35" fmla="*/ 17 h 256"/>
                <a:gd name="T36" fmla="*/ 158 w 177"/>
                <a:gd name="T37" fmla="*/ 9 h 256"/>
                <a:gd name="T38" fmla="*/ 159 w 177"/>
                <a:gd name="T39" fmla="*/ 12 h 256"/>
                <a:gd name="T40" fmla="*/ 161 w 177"/>
                <a:gd name="T41" fmla="*/ 17 h 256"/>
                <a:gd name="T42" fmla="*/ 165 w 177"/>
                <a:gd name="T43" fmla="*/ 27 h 256"/>
                <a:gd name="T44" fmla="*/ 169 w 177"/>
                <a:gd name="T45" fmla="*/ 39 h 256"/>
                <a:gd name="T46" fmla="*/ 173 w 177"/>
                <a:gd name="T47" fmla="*/ 53 h 256"/>
                <a:gd name="T48" fmla="*/ 176 w 177"/>
                <a:gd name="T49" fmla="*/ 70 h 256"/>
                <a:gd name="T50" fmla="*/ 177 w 177"/>
                <a:gd name="T51" fmla="*/ 88 h 256"/>
                <a:gd name="T52" fmla="*/ 177 w 177"/>
                <a:gd name="T53" fmla="*/ 108 h 256"/>
                <a:gd name="T54" fmla="*/ 173 w 177"/>
                <a:gd name="T55" fmla="*/ 129 h 256"/>
                <a:gd name="T56" fmla="*/ 167 w 177"/>
                <a:gd name="T57" fmla="*/ 149 h 256"/>
                <a:gd name="T58" fmla="*/ 158 w 177"/>
                <a:gd name="T59" fmla="*/ 170 h 256"/>
                <a:gd name="T60" fmla="*/ 142 w 177"/>
                <a:gd name="T61" fmla="*/ 190 h 256"/>
                <a:gd name="T62" fmla="*/ 122 w 177"/>
                <a:gd name="T63" fmla="*/ 209 h 256"/>
                <a:gd name="T64" fmla="*/ 98 w 177"/>
                <a:gd name="T65" fmla="*/ 226 h 256"/>
                <a:gd name="T66" fmla="*/ 65 w 177"/>
                <a:gd name="T67" fmla="*/ 242 h 256"/>
                <a:gd name="T68" fmla="*/ 28 w 177"/>
                <a:gd name="T69" fmla="*/ 256 h 256"/>
                <a:gd name="T70" fmla="*/ 26 w 177"/>
                <a:gd name="T71" fmla="*/ 253 h 256"/>
                <a:gd name="T72" fmla="*/ 24 w 177"/>
                <a:gd name="T73" fmla="*/ 247 h 256"/>
                <a:gd name="T74" fmla="*/ 20 w 177"/>
                <a:gd name="T75" fmla="*/ 238 h 256"/>
                <a:gd name="T76" fmla="*/ 15 w 177"/>
                <a:gd name="T77" fmla="*/ 225 h 256"/>
                <a:gd name="T78" fmla="*/ 11 w 177"/>
                <a:gd name="T79" fmla="*/ 209 h 256"/>
                <a:gd name="T80" fmla="*/ 5 w 177"/>
                <a:gd name="T81" fmla="*/ 192 h 256"/>
                <a:gd name="T82" fmla="*/ 3 w 177"/>
                <a:gd name="T83" fmla="*/ 174 h 256"/>
                <a:gd name="T84" fmla="*/ 0 w 177"/>
                <a:gd name="T85" fmla="*/ 153 h 256"/>
                <a:gd name="T86" fmla="*/ 0 w 177"/>
                <a:gd name="T87" fmla="*/ 132 h 256"/>
                <a:gd name="T88" fmla="*/ 3 w 177"/>
                <a:gd name="T89" fmla="*/ 112 h 256"/>
                <a:gd name="T90" fmla="*/ 8 w 177"/>
                <a:gd name="T91" fmla="*/ 91 h 256"/>
                <a:gd name="T92" fmla="*/ 17 w 177"/>
                <a:gd name="T93" fmla="*/ 71 h 256"/>
                <a:gd name="T94" fmla="*/ 31 w 177"/>
                <a:gd name="T95" fmla="*/ 53 h 256"/>
                <a:gd name="T96" fmla="*/ 48 w 177"/>
                <a:gd name="T97" fmla="*/ 36 h 256"/>
                <a:gd name="T98" fmla="*/ 72 w 177"/>
                <a:gd name="T99" fmla="*/ 21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5" y="12"/>
                  </a:lnTo>
                  <a:lnTo>
                    <a:pt x="102" y="21"/>
                  </a:lnTo>
                  <a:lnTo>
                    <a:pt x="87" y="33"/>
                  </a:lnTo>
                  <a:lnTo>
                    <a:pt x="73" y="47"/>
                  </a:lnTo>
                  <a:lnTo>
                    <a:pt x="60" y="65"/>
                  </a:lnTo>
                  <a:lnTo>
                    <a:pt x="51" y="87"/>
                  </a:lnTo>
                  <a:lnTo>
                    <a:pt x="44" y="112"/>
                  </a:lnTo>
                  <a:lnTo>
                    <a:pt x="46" y="108"/>
                  </a:lnTo>
                  <a:lnTo>
                    <a:pt x="50" y="100"/>
                  </a:lnTo>
                  <a:lnTo>
                    <a:pt x="57" y="88"/>
                  </a:lnTo>
                  <a:lnTo>
                    <a:pt x="68" y="73"/>
                  </a:lnTo>
                  <a:lnTo>
                    <a:pt x="81" y="57"/>
                  </a:lnTo>
                  <a:lnTo>
                    <a:pt x="96" y="42"/>
                  </a:lnTo>
                  <a:lnTo>
                    <a:pt x="115" y="27"/>
                  </a:lnTo>
                  <a:lnTo>
                    <a:pt x="135" y="17"/>
                  </a:lnTo>
                  <a:lnTo>
                    <a:pt x="158" y="9"/>
                  </a:lnTo>
                  <a:lnTo>
                    <a:pt x="159" y="12"/>
                  </a:lnTo>
                  <a:lnTo>
                    <a:pt x="161" y="17"/>
                  </a:lnTo>
                  <a:lnTo>
                    <a:pt x="165" y="27"/>
                  </a:lnTo>
                  <a:lnTo>
                    <a:pt x="169" y="39"/>
                  </a:lnTo>
                  <a:lnTo>
                    <a:pt x="173" y="53"/>
                  </a:lnTo>
                  <a:lnTo>
                    <a:pt x="176" y="70"/>
                  </a:lnTo>
                  <a:lnTo>
                    <a:pt x="177" y="88"/>
                  </a:lnTo>
                  <a:lnTo>
                    <a:pt x="177" y="108"/>
                  </a:lnTo>
                  <a:lnTo>
                    <a:pt x="173" y="129"/>
                  </a:lnTo>
                  <a:lnTo>
                    <a:pt x="167" y="149"/>
                  </a:lnTo>
                  <a:lnTo>
                    <a:pt x="158" y="170"/>
                  </a:lnTo>
                  <a:lnTo>
                    <a:pt x="142" y="190"/>
                  </a:lnTo>
                  <a:lnTo>
                    <a:pt x="122" y="209"/>
                  </a:lnTo>
                  <a:lnTo>
                    <a:pt x="98" y="226"/>
                  </a:lnTo>
                  <a:lnTo>
                    <a:pt x="65" y="242"/>
                  </a:lnTo>
                  <a:lnTo>
                    <a:pt x="28" y="256"/>
                  </a:lnTo>
                  <a:lnTo>
                    <a:pt x="26" y="253"/>
                  </a:lnTo>
                  <a:lnTo>
                    <a:pt x="24" y="247"/>
                  </a:lnTo>
                  <a:lnTo>
                    <a:pt x="20" y="238"/>
                  </a:lnTo>
                  <a:lnTo>
                    <a:pt x="15" y="225"/>
                  </a:lnTo>
                  <a:lnTo>
                    <a:pt x="11" y="209"/>
                  </a:lnTo>
                  <a:lnTo>
                    <a:pt x="5" y="192"/>
                  </a:lnTo>
                  <a:lnTo>
                    <a:pt x="3" y="174"/>
                  </a:lnTo>
                  <a:lnTo>
                    <a:pt x="0" y="153"/>
                  </a:lnTo>
                  <a:lnTo>
                    <a:pt x="0" y="132"/>
                  </a:lnTo>
                  <a:lnTo>
                    <a:pt x="3" y="112"/>
                  </a:lnTo>
                  <a:lnTo>
                    <a:pt x="8" y="91"/>
                  </a:lnTo>
                  <a:lnTo>
                    <a:pt x="17" y="71"/>
                  </a:lnTo>
                  <a:lnTo>
                    <a:pt x="31" y="53"/>
                  </a:lnTo>
                  <a:lnTo>
                    <a:pt x="48" y="36"/>
                  </a:lnTo>
                  <a:lnTo>
                    <a:pt x="72" y="21"/>
                  </a:lnTo>
                  <a:lnTo>
                    <a:pt x="100" y="9"/>
                  </a:lnTo>
                  <a:lnTo>
                    <a:pt x="1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任意多边形: 形状 50"/>
            <p:cNvSpPr/>
            <p:nvPr/>
          </p:nvSpPr>
          <p:spPr bwMode="auto">
            <a:xfrm>
              <a:off x="2347565" y="2512219"/>
              <a:ext cx="277813" cy="422275"/>
            </a:xfrm>
            <a:custGeom>
              <a:avLst/>
              <a:gdLst>
                <a:gd name="T0" fmla="*/ 60 w 175"/>
                <a:gd name="T1" fmla="*/ 0 h 266"/>
                <a:gd name="T2" fmla="*/ 61 w 175"/>
                <a:gd name="T3" fmla="*/ 1 h 266"/>
                <a:gd name="T4" fmla="*/ 66 w 175"/>
                <a:gd name="T5" fmla="*/ 2 h 266"/>
                <a:gd name="T6" fmla="*/ 75 w 175"/>
                <a:gd name="T7" fmla="*/ 6 h 266"/>
                <a:gd name="T8" fmla="*/ 84 w 175"/>
                <a:gd name="T9" fmla="*/ 11 h 266"/>
                <a:gd name="T10" fmla="*/ 97 w 175"/>
                <a:gd name="T11" fmla="*/ 18 h 266"/>
                <a:gd name="T12" fmla="*/ 110 w 175"/>
                <a:gd name="T13" fmla="*/ 27 h 266"/>
                <a:gd name="T14" fmla="*/ 123 w 175"/>
                <a:gd name="T15" fmla="*/ 37 h 266"/>
                <a:gd name="T16" fmla="*/ 136 w 175"/>
                <a:gd name="T17" fmla="*/ 49 h 266"/>
                <a:gd name="T18" fmla="*/ 148 w 175"/>
                <a:gd name="T19" fmla="*/ 65 h 266"/>
                <a:gd name="T20" fmla="*/ 158 w 175"/>
                <a:gd name="T21" fmla="*/ 80 h 266"/>
                <a:gd name="T22" fmla="*/ 167 w 175"/>
                <a:gd name="T23" fmla="*/ 100 h 266"/>
                <a:gd name="T24" fmla="*/ 173 w 175"/>
                <a:gd name="T25" fmla="*/ 120 h 266"/>
                <a:gd name="T26" fmla="*/ 175 w 175"/>
                <a:gd name="T27" fmla="*/ 145 h 266"/>
                <a:gd name="T28" fmla="*/ 174 w 175"/>
                <a:gd name="T29" fmla="*/ 171 h 266"/>
                <a:gd name="T30" fmla="*/ 169 w 175"/>
                <a:gd name="T31" fmla="*/ 200 h 266"/>
                <a:gd name="T32" fmla="*/ 157 w 175"/>
                <a:gd name="T33" fmla="*/ 232 h 266"/>
                <a:gd name="T34" fmla="*/ 140 w 175"/>
                <a:gd name="T35" fmla="*/ 266 h 266"/>
                <a:gd name="T36" fmla="*/ 139 w 175"/>
                <a:gd name="T37" fmla="*/ 266 h 266"/>
                <a:gd name="T38" fmla="*/ 132 w 175"/>
                <a:gd name="T39" fmla="*/ 263 h 266"/>
                <a:gd name="T40" fmla="*/ 122 w 175"/>
                <a:gd name="T41" fmla="*/ 259 h 266"/>
                <a:gd name="T42" fmla="*/ 110 w 175"/>
                <a:gd name="T43" fmla="*/ 253 h 266"/>
                <a:gd name="T44" fmla="*/ 96 w 175"/>
                <a:gd name="T45" fmla="*/ 246 h 266"/>
                <a:gd name="T46" fmla="*/ 80 w 175"/>
                <a:gd name="T47" fmla="*/ 237 h 266"/>
                <a:gd name="T48" fmla="*/ 65 w 175"/>
                <a:gd name="T49" fmla="*/ 226 h 266"/>
                <a:gd name="T50" fmla="*/ 49 w 175"/>
                <a:gd name="T51" fmla="*/ 213 h 266"/>
                <a:gd name="T52" fmla="*/ 35 w 175"/>
                <a:gd name="T53" fmla="*/ 198 h 266"/>
                <a:gd name="T54" fmla="*/ 22 w 175"/>
                <a:gd name="T55" fmla="*/ 181 h 266"/>
                <a:gd name="T56" fmla="*/ 11 w 175"/>
                <a:gd name="T57" fmla="*/ 163 h 266"/>
                <a:gd name="T58" fmla="*/ 4 w 175"/>
                <a:gd name="T59" fmla="*/ 143 h 266"/>
                <a:gd name="T60" fmla="*/ 0 w 175"/>
                <a:gd name="T61" fmla="*/ 120 h 266"/>
                <a:gd name="T62" fmla="*/ 1 w 175"/>
                <a:gd name="T63" fmla="*/ 96 h 266"/>
                <a:gd name="T64" fmla="*/ 6 w 175"/>
                <a:gd name="T65" fmla="*/ 70 h 266"/>
                <a:gd name="T66" fmla="*/ 18 w 175"/>
                <a:gd name="T67" fmla="*/ 40 h 266"/>
                <a:gd name="T68" fmla="*/ 36 w 175"/>
                <a:gd name="T69" fmla="*/ 9 h 266"/>
                <a:gd name="T70" fmla="*/ 35 w 175"/>
                <a:gd name="T71" fmla="*/ 11 h 266"/>
                <a:gd name="T72" fmla="*/ 32 w 175"/>
                <a:gd name="T73" fmla="*/ 21 h 266"/>
                <a:gd name="T74" fmla="*/ 30 w 175"/>
                <a:gd name="T75" fmla="*/ 32 h 266"/>
                <a:gd name="T76" fmla="*/ 27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49 h 266"/>
                <a:gd name="T90" fmla="*/ 47 w 175"/>
                <a:gd name="T91" fmla="*/ 140 h 266"/>
                <a:gd name="T92" fmla="*/ 43 w 175"/>
                <a:gd name="T93" fmla="*/ 127 h 266"/>
                <a:gd name="T94" fmla="*/ 40 w 175"/>
                <a:gd name="T95" fmla="*/ 109 h 266"/>
                <a:gd name="T96" fmla="*/ 37 w 175"/>
                <a:gd name="T97" fmla="*/ 88 h 266"/>
                <a:gd name="T98" fmla="*/ 37 w 175"/>
                <a:gd name="T99" fmla="*/ 66 h 266"/>
                <a:gd name="T100" fmla="*/ 41 w 175"/>
                <a:gd name="T101" fmla="*/ 44 h 266"/>
                <a:gd name="T102" fmla="*/ 48 w 175"/>
                <a:gd name="T103" fmla="*/ 22 h 266"/>
                <a:gd name="T104" fmla="*/ 60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60" y="0"/>
                  </a:moveTo>
                  <a:lnTo>
                    <a:pt x="61" y="1"/>
                  </a:lnTo>
                  <a:lnTo>
                    <a:pt x="66" y="2"/>
                  </a:lnTo>
                  <a:lnTo>
                    <a:pt x="75" y="6"/>
                  </a:lnTo>
                  <a:lnTo>
                    <a:pt x="84" y="11"/>
                  </a:lnTo>
                  <a:lnTo>
                    <a:pt x="97" y="18"/>
                  </a:lnTo>
                  <a:lnTo>
                    <a:pt x="110" y="27"/>
                  </a:lnTo>
                  <a:lnTo>
                    <a:pt x="123" y="37"/>
                  </a:lnTo>
                  <a:lnTo>
                    <a:pt x="136" y="49"/>
                  </a:lnTo>
                  <a:lnTo>
                    <a:pt x="148" y="65"/>
                  </a:lnTo>
                  <a:lnTo>
                    <a:pt x="158" y="80"/>
                  </a:lnTo>
                  <a:lnTo>
                    <a:pt x="167" y="100"/>
                  </a:lnTo>
                  <a:lnTo>
                    <a:pt x="173" y="120"/>
                  </a:lnTo>
                  <a:lnTo>
                    <a:pt x="175" y="145"/>
                  </a:lnTo>
                  <a:lnTo>
                    <a:pt x="174" y="171"/>
                  </a:lnTo>
                  <a:lnTo>
                    <a:pt x="169" y="200"/>
                  </a:lnTo>
                  <a:lnTo>
                    <a:pt x="157" y="232"/>
                  </a:lnTo>
                  <a:lnTo>
                    <a:pt x="140" y="266"/>
                  </a:lnTo>
                  <a:lnTo>
                    <a:pt x="139" y="266"/>
                  </a:lnTo>
                  <a:lnTo>
                    <a:pt x="132" y="263"/>
                  </a:lnTo>
                  <a:lnTo>
                    <a:pt x="122" y="259"/>
                  </a:lnTo>
                  <a:lnTo>
                    <a:pt x="110" y="253"/>
                  </a:lnTo>
                  <a:lnTo>
                    <a:pt x="96" y="246"/>
                  </a:lnTo>
                  <a:lnTo>
                    <a:pt x="80" y="237"/>
                  </a:lnTo>
                  <a:lnTo>
                    <a:pt x="65" y="226"/>
                  </a:lnTo>
                  <a:lnTo>
                    <a:pt x="49" y="213"/>
                  </a:lnTo>
                  <a:lnTo>
                    <a:pt x="35" y="198"/>
                  </a:lnTo>
                  <a:lnTo>
                    <a:pt x="22" y="181"/>
                  </a:lnTo>
                  <a:lnTo>
                    <a:pt x="11" y="163"/>
                  </a:lnTo>
                  <a:lnTo>
                    <a:pt x="4" y="143"/>
                  </a:lnTo>
                  <a:lnTo>
                    <a:pt x="0" y="120"/>
                  </a:lnTo>
                  <a:lnTo>
                    <a:pt x="1" y="96"/>
                  </a:lnTo>
                  <a:lnTo>
                    <a:pt x="6" y="70"/>
                  </a:lnTo>
                  <a:lnTo>
                    <a:pt x="18" y="40"/>
                  </a:lnTo>
                  <a:lnTo>
                    <a:pt x="36" y="9"/>
                  </a:lnTo>
                  <a:lnTo>
                    <a:pt x="35" y="11"/>
                  </a:lnTo>
                  <a:lnTo>
                    <a:pt x="32" y="21"/>
                  </a:lnTo>
                  <a:lnTo>
                    <a:pt x="30" y="32"/>
                  </a:lnTo>
                  <a:lnTo>
                    <a:pt x="27" y="48"/>
                  </a:lnTo>
                  <a:lnTo>
                    <a:pt x="24" y="66"/>
                  </a:lnTo>
                  <a:lnTo>
                    <a:pt x="26" y="87"/>
                  </a:lnTo>
                  <a:lnTo>
                    <a:pt x="30" y="109"/>
                  </a:lnTo>
                  <a:lnTo>
                    <a:pt x="37" y="131"/>
                  </a:lnTo>
                  <a:lnTo>
                    <a:pt x="50" y="153"/>
                  </a:lnTo>
                  <a:lnTo>
                    <a:pt x="49" y="149"/>
                  </a:lnTo>
                  <a:lnTo>
                    <a:pt x="47" y="140"/>
                  </a:lnTo>
                  <a:lnTo>
                    <a:pt x="43" y="127"/>
                  </a:lnTo>
                  <a:lnTo>
                    <a:pt x="40" y="109"/>
                  </a:lnTo>
                  <a:lnTo>
                    <a:pt x="37" y="88"/>
                  </a:lnTo>
                  <a:lnTo>
                    <a:pt x="37" y="66"/>
                  </a:lnTo>
                  <a:lnTo>
                    <a:pt x="41" y="44"/>
                  </a:lnTo>
                  <a:lnTo>
                    <a:pt x="48" y="22"/>
                  </a:lnTo>
                  <a:lnTo>
                    <a:pt x="60" y="0"/>
                  </a:lnTo>
                  <a:close/>
                </a:path>
              </a:pathLst>
            </a:custGeom>
            <a:solidFill>
              <a:schemeClr val="accent2">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任意多边形: 形状 51"/>
            <p:cNvSpPr/>
            <p:nvPr/>
          </p:nvSpPr>
          <p:spPr bwMode="auto">
            <a:xfrm>
              <a:off x="2658715" y="2934494"/>
              <a:ext cx="280988" cy="406400"/>
            </a:xfrm>
            <a:custGeom>
              <a:avLst/>
              <a:gdLst>
                <a:gd name="T0" fmla="*/ 135 w 177"/>
                <a:gd name="T1" fmla="*/ 0 h 256"/>
                <a:gd name="T2" fmla="*/ 133 w 177"/>
                <a:gd name="T3" fmla="*/ 1 h 256"/>
                <a:gd name="T4" fmla="*/ 125 w 177"/>
                <a:gd name="T5" fmla="*/ 5 h 256"/>
                <a:gd name="T6" fmla="*/ 114 w 177"/>
                <a:gd name="T7" fmla="*/ 12 h 256"/>
                <a:gd name="T8" fmla="*/ 101 w 177"/>
                <a:gd name="T9" fmla="*/ 21 h 256"/>
                <a:gd name="T10" fmla="*/ 87 w 177"/>
                <a:gd name="T11" fmla="*/ 32 h 256"/>
                <a:gd name="T12" fmla="*/ 73 w 177"/>
                <a:gd name="T13" fmla="*/ 48 h 256"/>
                <a:gd name="T14" fmla="*/ 61 w 177"/>
                <a:gd name="T15" fmla="*/ 66 h 256"/>
                <a:gd name="T16" fmla="*/ 51 w 177"/>
                <a:gd name="T17" fmla="*/ 87 h 256"/>
                <a:gd name="T18" fmla="*/ 44 w 177"/>
                <a:gd name="T19" fmla="*/ 112 h 256"/>
                <a:gd name="T20" fmla="*/ 45 w 177"/>
                <a:gd name="T21" fmla="*/ 109 h 256"/>
                <a:gd name="T22" fmla="*/ 49 w 177"/>
                <a:gd name="T23" fmla="*/ 100 h 256"/>
                <a:gd name="T24" fmla="*/ 57 w 177"/>
                <a:gd name="T25" fmla="*/ 88 h 256"/>
                <a:gd name="T26" fmla="*/ 68 w 177"/>
                <a:gd name="T27" fmla="*/ 74 h 256"/>
                <a:gd name="T28" fmla="*/ 81 w 177"/>
                <a:gd name="T29" fmla="*/ 57 h 256"/>
                <a:gd name="T30" fmla="*/ 96 w 177"/>
                <a:gd name="T31" fmla="*/ 41 h 256"/>
                <a:gd name="T32" fmla="*/ 114 w 177"/>
                <a:gd name="T33" fmla="*/ 27 h 256"/>
                <a:gd name="T34" fmla="*/ 135 w 177"/>
                <a:gd name="T35" fmla="*/ 17 h 256"/>
                <a:gd name="T36" fmla="*/ 159 w 177"/>
                <a:gd name="T37" fmla="*/ 10 h 256"/>
                <a:gd name="T38" fmla="*/ 159 w 177"/>
                <a:gd name="T39" fmla="*/ 12 h 256"/>
                <a:gd name="T40" fmla="*/ 161 w 177"/>
                <a:gd name="T41" fmla="*/ 18 h 256"/>
                <a:gd name="T42" fmla="*/ 165 w 177"/>
                <a:gd name="T43" fmla="*/ 27 h 256"/>
                <a:gd name="T44" fmla="*/ 169 w 177"/>
                <a:gd name="T45" fmla="*/ 39 h 256"/>
                <a:gd name="T46" fmla="*/ 173 w 177"/>
                <a:gd name="T47" fmla="*/ 54 h 256"/>
                <a:gd name="T48" fmla="*/ 175 w 177"/>
                <a:gd name="T49" fmla="*/ 70 h 256"/>
                <a:gd name="T50" fmla="*/ 177 w 177"/>
                <a:gd name="T51" fmla="*/ 89 h 256"/>
                <a:gd name="T52" fmla="*/ 177 w 177"/>
                <a:gd name="T53" fmla="*/ 109 h 256"/>
                <a:gd name="T54" fmla="*/ 174 w 177"/>
                <a:gd name="T55" fmla="*/ 128 h 256"/>
                <a:gd name="T56" fmla="*/ 168 w 177"/>
                <a:gd name="T57" fmla="*/ 149 h 256"/>
                <a:gd name="T58" fmla="*/ 157 w 177"/>
                <a:gd name="T59" fmla="*/ 170 h 256"/>
                <a:gd name="T60" fmla="*/ 143 w 177"/>
                <a:gd name="T61" fmla="*/ 189 h 256"/>
                <a:gd name="T62" fmla="*/ 122 w 177"/>
                <a:gd name="T63" fmla="*/ 209 h 256"/>
                <a:gd name="T64" fmla="*/ 97 w 177"/>
                <a:gd name="T65" fmla="*/ 226 h 256"/>
                <a:gd name="T66" fmla="*/ 66 w 177"/>
                <a:gd name="T67" fmla="*/ 243 h 256"/>
                <a:gd name="T68" fmla="*/ 27 w 177"/>
                <a:gd name="T69" fmla="*/ 256 h 256"/>
                <a:gd name="T70" fmla="*/ 26 w 177"/>
                <a:gd name="T71" fmla="*/ 253 h 256"/>
                <a:gd name="T72" fmla="*/ 23 w 177"/>
                <a:gd name="T73" fmla="*/ 248 h 256"/>
                <a:gd name="T74" fmla="*/ 19 w 177"/>
                <a:gd name="T75" fmla="*/ 237 h 256"/>
                <a:gd name="T76" fmla="*/ 14 w 177"/>
                <a:gd name="T77" fmla="*/ 224 h 256"/>
                <a:gd name="T78" fmla="*/ 10 w 177"/>
                <a:gd name="T79" fmla="*/ 210 h 256"/>
                <a:gd name="T80" fmla="*/ 5 w 177"/>
                <a:gd name="T81" fmla="*/ 192 h 256"/>
                <a:gd name="T82" fmla="*/ 3 w 177"/>
                <a:gd name="T83" fmla="*/ 174 h 256"/>
                <a:gd name="T84" fmla="*/ 0 w 177"/>
                <a:gd name="T85" fmla="*/ 154 h 256"/>
                <a:gd name="T86" fmla="*/ 0 w 177"/>
                <a:gd name="T87" fmla="*/ 134 h 256"/>
                <a:gd name="T88" fmla="*/ 3 w 177"/>
                <a:gd name="T89" fmla="*/ 113 h 256"/>
                <a:gd name="T90" fmla="*/ 9 w 177"/>
                <a:gd name="T91" fmla="*/ 92 h 256"/>
                <a:gd name="T92" fmla="*/ 18 w 177"/>
                <a:gd name="T93" fmla="*/ 71 h 256"/>
                <a:gd name="T94" fmla="*/ 31 w 177"/>
                <a:gd name="T95" fmla="*/ 53 h 256"/>
                <a:gd name="T96" fmla="*/ 49 w 177"/>
                <a:gd name="T97" fmla="*/ 36 h 256"/>
                <a:gd name="T98" fmla="*/ 71 w 177"/>
                <a:gd name="T99" fmla="*/ 22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4" y="12"/>
                  </a:lnTo>
                  <a:lnTo>
                    <a:pt x="101" y="21"/>
                  </a:lnTo>
                  <a:lnTo>
                    <a:pt x="87" y="32"/>
                  </a:lnTo>
                  <a:lnTo>
                    <a:pt x="73" y="48"/>
                  </a:lnTo>
                  <a:lnTo>
                    <a:pt x="61" y="66"/>
                  </a:lnTo>
                  <a:lnTo>
                    <a:pt x="51" y="87"/>
                  </a:lnTo>
                  <a:lnTo>
                    <a:pt x="44" y="112"/>
                  </a:lnTo>
                  <a:lnTo>
                    <a:pt x="45" y="109"/>
                  </a:lnTo>
                  <a:lnTo>
                    <a:pt x="49" y="100"/>
                  </a:lnTo>
                  <a:lnTo>
                    <a:pt x="57" y="88"/>
                  </a:lnTo>
                  <a:lnTo>
                    <a:pt x="68" y="74"/>
                  </a:lnTo>
                  <a:lnTo>
                    <a:pt x="81" y="57"/>
                  </a:lnTo>
                  <a:lnTo>
                    <a:pt x="96" y="41"/>
                  </a:lnTo>
                  <a:lnTo>
                    <a:pt x="114" y="27"/>
                  </a:lnTo>
                  <a:lnTo>
                    <a:pt x="135" y="17"/>
                  </a:lnTo>
                  <a:lnTo>
                    <a:pt x="159" y="10"/>
                  </a:lnTo>
                  <a:lnTo>
                    <a:pt x="159" y="12"/>
                  </a:lnTo>
                  <a:lnTo>
                    <a:pt x="161" y="18"/>
                  </a:lnTo>
                  <a:lnTo>
                    <a:pt x="165" y="27"/>
                  </a:lnTo>
                  <a:lnTo>
                    <a:pt x="169" y="39"/>
                  </a:lnTo>
                  <a:lnTo>
                    <a:pt x="173" y="54"/>
                  </a:lnTo>
                  <a:lnTo>
                    <a:pt x="175" y="70"/>
                  </a:lnTo>
                  <a:lnTo>
                    <a:pt x="177" y="89"/>
                  </a:lnTo>
                  <a:lnTo>
                    <a:pt x="177" y="109"/>
                  </a:lnTo>
                  <a:lnTo>
                    <a:pt x="174" y="128"/>
                  </a:lnTo>
                  <a:lnTo>
                    <a:pt x="168" y="149"/>
                  </a:lnTo>
                  <a:lnTo>
                    <a:pt x="157" y="170"/>
                  </a:lnTo>
                  <a:lnTo>
                    <a:pt x="143" y="189"/>
                  </a:lnTo>
                  <a:lnTo>
                    <a:pt x="122" y="209"/>
                  </a:lnTo>
                  <a:lnTo>
                    <a:pt x="97" y="226"/>
                  </a:lnTo>
                  <a:lnTo>
                    <a:pt x="66" y="243"/>
                  </a:lnTo>
                  <a:lnTo>
                    <a:pt x="27" y="256"/>
                  </a:lnTo>
                  <a:lnTo>
                    <a:pt x="26" y="253"/>
                  </a:lnTo>
                  <a:lnTo>
                    <a:pt x="23" y="248"/>
                  </a:lnTo>
                  <a:lnTo>
                    <a:pt x="19" y="237"/>
                  </a:lnTo>
                  <a:lnTo>
                    <a:pt x="14" y="224"/>
                  </a:lnTo>
                  <a:lnTo>
                    <a:pt x="10" y="210"/>
                  </a:lnTo>
                  <a:lnTo>
                    <a:pt x="5" y="192"/>
                  </a:lnTo>
                  <a:lnTo>
                    <a:pt x="3" y="174"/>
                  </a:lnTo>
                  <a:lnTo>
                    <a:pt x="0" y="154"/>
                  </a:lnTo>
                  <a:lnTo>
                    <a:pt x="0" y="134"/>
                  </a:lnTo>
                  <a:lnTo>
                    <a:pt x="3" y="113"/>
                  </a:lnTo>
                  <a:lnTo>
                    <a:pt x="9" y="92"/>
                  </a:lnTo>
                  <a:lnTo>
                    <a:pt x="18" y="71"/>
                  </a:lnTo>
                  <a:lnTo>
                    <a:pt x="31" y="53"/>
                  </a:lnTo>
                  <a:lnTo>
                    <a:pt x="49" y="36"/>
                  </a:lnTo>
                  <a:lnTo>
                    <a:pt x="71" y="22"/>
                  </a:lnTo>
                  <a:lnTo>
                    <a:pt x="100" y="9"/>
                  </a:lnTo>
                  <a:lnTo>
                    <a:pt x="135" y="0"/>
                  </a:lnTo>
                  <a:close/>
                </a:path>
              </a:pathLst>
            </a:custGeom>
            <a:solidFill>
              <a:schemeClr val="accent3">
                <a:lumMod val="100000"/>
              </a:schemeClr>
            </a:solidFill>
            <a:ln w="0">
              <a:noFill/>
              <a:prstDash val="solid"/>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任意多边形: 形状 52"/>
            <p:cNvSpPr/>
            <p:nvPr/>
          </p:nvSpPr>
          <p:spPr bwMode="auto">
            <a:xfrm>
              <a:off x="582265" y="1702594"/>
              <a:ext cx="4622800" cy="3960813"/>
            </a:xfrm>
            <a:custGeom>
              <a:avLst/>
              <a:gdLst>
                <a:gd name="T0" fmla="*/ 1771 w 2912"/>
                <a:gd name="T1" fmla="*/ 212 h 2495"/>
                <a:gd name="T2" fmla="*/ 1821 w 2912"/>
                <a:gd name="T3" fmla="*/ 523 h 2495"/>
                <a:gd name="T4" fmla="*/ 2166 w 2912"/>
                <a:gd name="T5" fmla="*/ 719 h 2495"/>
                <a:gd name="T6" fmla="*/ 2127 w 2912"/>
                <a:gd name="T7" fmla="*/ 721 h 2495"/>
                <a:gd name="T8" fmla="*/ 1993 w 2912"/>
                <a:gd name="T9" fmla="*/ 734 h 2495"/>
                <a:gd name="T10" fmla="*/ 1970 w 2912"/>
                <a:gd name="T11" fmla="*/ 668 h 2495"/>
                <a:gd name="T12" fmla="*/ 1784 w 2912"/>
                <a:gd name="T13" fmla="*/ 579 h 2495"/>
                <a:gd name="T14" fmla="*/ 1693 w 2912"/>
                <a:gd name="T15" fmla="*/ 823 h 2495"/>
                <a:gd name="T16" fmla="*/ 1672 w 2912"/>
                <a:gd name="T17" fmla="*/ 1263 h 2495"/>
                <a:gd name="T18" fmla="*/ 2279 w 2912"/>
                <a:gd name="T19" fmla="*/ 1043 h 2495"/>
                <a:gd name="T20" fmla="*/ 2512 w 2912"/>
                <a:gd name="T21" fmla="*/ 751 h 2495"/>
                <a:gd name="T22" fmla="*/ 2531 w 2912"/>
                <a:gd name="T23" fmla="*/ 416 h 2495"/>
                <a:gd name="T24" fmla="*/ 2540 w 2912"/>
                <a:gd name="T25" fmla="*/ 680 h 2495"/>
                <a:gd name="T26" fmla="*/ 2714 w 2912"/>
                <a:gd name="T27" fmla="*/ 610 h 2495"/>
                <a:gd name="T28" fmla="*/ 2812 w 2912"/>
                <a:gd name="T29" fmla="*/ 553 h 2495"/>
                <a:gd name="T30" fmla="*/ 2414 w 2912"/>
                <a:gd name="T31" fmla="*/ 1060 h 2495"/>
                <a:gd name="T32" fmla="*/ 2656 w 2912"/>
                <a:gd name="T33" fmla="*/ 1202 h 2495"/>
                <a:gd name="T34" fmla="*/ 2899 w 2912"/>
                <a:gd name="T35" fmla="*/ 1204 h 2495"/>
                <a:gd name="T36" fmla="*/ 2652 w 2912"/>
                <a:gd name="T37" fmla="*/ 1277 h 2495"/>
                <a:gd name="T38" fmla="*/ 2305 w 2912"/>
                <a:gd name="T39" fmla="*/ 1129 h 2495"/>
                <a:gd name="T40" fmla="*/ 1921 w 2912"/>
                <a:gd name="T41" fmla="*/ 1342 h 2495"/>
                <a:gd name="T42" fmla="*/ 1916 w 2912"/>
                <a:gd name="T43" fmla="*/ 1456 h 2495"/>
                <a:gd name="T44" fmla="*/ 2436 w 2912"/>
                <a:gd name="T45" fmla="*/ 1563 h 2495"/>
                <a:gd name="T46" fmla="*/ 2652 w 2912"/>
                <a:gd name="T47" fmla="*/ 1526 h 2495"/>
                <a:gd name="T48" fmla="*/ 2372 w 2912"/>
                <a:gd name="T49" fmla="*/ 1620 h 2495"/>
                <a:gd name="T50" fmla="*/ 2395 w 2912"/>
                <a:gd name="T51" fmla="*/ 1808 h 2495"/>
                <a:gd name="T52" fmla="*/ 2223 w 2912"/>
                <a:gd name="T53" fmla="*/ 1608 h 2495"/>
                <a:gd name="T54" fmla="*/ 1763 w 2912"/>
                <a:gd name="T55" fmla="*/ 1592 h 2495"/>
                <a:gd name="T56" fmla="*/ 1711 w 2912"/>
                <a:gd name="T57" fmla="*/ 2043 h 2495"/>
                <a:gd name="T58" fmla="*/ 1944 w 2912"/>
                <a:gd name="T59" fmla="*/ 2432 h 2495"/>
                <a:gd name="T60" fmla="*/ 1675 w 2912"/>
                <a:gd name="T61" fmla="*/ 2448 h 2495"/>
                <a:gd name="T62" fmla="*/ 1097 w 2912"/>
                <a:gd name="T63" fmla="*/ 2487 h 2495"/>
                <a:gd name="T64" fmla="*/ 1415 w 2912"/>
                <a:gd name="T65" fmla="*/ 2369 h 2495"/>
                <a:gd name="T66" fmla="*/ 1296 w 2912"/>
                <a:gd name="T67" fmla="*/ 1765 h 2495"/>
                <a:gd name="T68" fmla="*/ 867 w 2912"/>
                <a:gd name="T69" fmla="*/ 1553 h 2495"/>
                <a:gd name="T70" fmla="*/ 596 w 2912"/>
                <a:gd name="T71" fmla="*/ 1669 h 2495"/>
                <a:gd name="T72" fmla="*/ 372 w 2912"/>
                <a:gd name="T73" fmla="*/ 1769 h 2495"/>
                <a:gd name="T74" fmla="*/ 574 w 2912"/>
                <a:gd name="T75" fmla="*/ 1595 h 2495"/>
                <a:gd name="T76" fmla="*/ 281 w 2912"/>
                <a:gd name="T77" fmla="*/ 1443 h 2495"/>
                <a:gd name="T78" fmla="*/ 2 w 2912"/>
                <a:gd name="T79" fmla="*/ 1182 h 2495"/>
                <a:gd name="T80" fmla="*/ 232 w 2912"/>
                <a:gd name="T81" fmla="*/ 1374 h 2495"/>
                <a:gd name="T82" fmla="*/ 367 w 2912"/>
                <a:gd name="T83" fmla="*/ 1342 h 2495"/>
                <a:gd name="T84" fmla="*/ 420 w 2912"/>
                <a:gd name="T85" fmla="*/ 1194 h 2495"/>
                <a:gd name="T86" fmla="*/ 488 w 2912"/>
                <a:gd name="T87" fmla="*/ 1417 h 2495"/>
                <a:gd name="T88" fmla="*/ 984 w 2912"/>
                <a:gd name="T89" fmla="*/ 1443 h 2495"/>
                <a:gd name="T90" fmla="*/ 1199 w 2912"/>
                <a:gd name="T91" fmla="*/ 1196 h 2495"/>
                <a:gd name="T92" fmla="*/ 926 w 2912"/>
                <a:gd name="T93" fmla="*/ 678 h 2495"/>
                <a:gd name="T94" fmla="*/ 648 w 2912"/>
                <a:gd name="T95" fmla="*/ 566 h 2495"/>
                <a:gd name="T96" fmla="*/ 849 w 2912"/>
                <a:gd name="T97" fmla="*/ 630 h 2495"/>
                <a:gd name="T98" fmla="*/ 837 w 2912"/>
                <a:gd name="T99" fmla="*/ 342 h 2495"/>
                <a:gd name="T100" fmla="*/ 912 w 2912"/>
                <a:gd name="T101" fmla="*/ 194 h 2495"/>
                <a:gd name="T102" fmla="*/ 940 w 2912"/>
                <a:gd name="T103" fmla="*/ 460 h 2495"/>
                <a:gd name="T104" fmla="*/ 1181 w 2912"/>
                <a:gd name="T105" fmla="*/ 331 h 2495"/>
                <a:gd name="T106" fmla="*/ 947 w 2912"/>
                <a:gd name="T107" fmla="*/ 528 h 2495"/>
                <a:gd name="T108" fmla="*/ 1166 w 2912"/>
                <a:gd name="T109" fmla="*/ 904 h 2495"/>
                <a:gd name="T110" fmla="*/ 1496 w 2912"/>
                <a:gd name="T111" fmla="*/ 1139 h 2495"/>
                <a:gd name="T112" fmla="*/ 1564 w 2912"/>
                <a:gd name="T113" fmla="*/ 746 h 2495"/>
                <a:gd name="T114" fmla="*/ 1334 w 2912"/>
                <a:gd name="T115" fmla="*/ 449 h 2495"/>
                <a:gd name="T116" fmla="*/ 1517 w 2912"/>
                <a:gd name="T117" fmla="*/ 654 h 2495"/>
                <a:gd name="T118" fmla="*/ 1701 w 2912"/>
                <a:gd name="T119" fmla="*/ 386 h 2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2495">
                  <a:moveTo>
                    <a:pt x="1750" y="0"/>
                  </a:moveTo>
                  <a:lnTo>
                    <a:pt x="1750" y="2"/>
                  </a:lnTo>
                  <a:lnTo>
                    <a:pt x="1752" y="7"/>
                  </a:lnTo>
                  <a:lnTo>
                    <a:pt x="1755" y="16"/>
                  </a:lnTo>
                  <a:lnTo>
                    <a:pt x="1759" y="31"/>
                  </a:lnTo>
                  <a:lnTo>
                    <a:pt x="1763" y="49"/>
                  </a:lnTo>
                  <a:lnTo>
                    <a:pt x="1765" y="72"/>
                  </a:lnTo>
                  <a:lnTo>
                    <a:pt x="1768" y="100"/>
                  </a:lnTo>
                  <a:lnTo>
                    <a:pt x="1771" y="132"/>
                  </a:lnTo>
                  <a:lnTo>
                    <a:pt x="1772" y="170"/>
                  </a:lnTo>
                  <a:lnTo>
                    <a:pt x="1771" y="212"/>
                  </a:lnTo>
                  <a:lnTo>
                    <a:pt x="1768" y="262"/>
                  </a:lnTo>
                  <a:lnTo>
                    <a:pt x="1763" y="315"/>
                  </a:lnTo>
                  <a:lnTo>
                    <a:pt x="1756" y="376"/>
                  </a:lnTo>
                  <a:lnTo>
                    <a:pt x="1746" y="442"/>
                  </a:lnTo>
                  <a:lnTo>
                    <a:pt x="1732" y="515"/>
                  </a:lnTo>
                  <a:lnTo>
                    <a:pt x="1734" y="515"/>
                  </a:lnTo>
                  <a:lnTo>
                    <a:pt x="1743" y="515"/>
                  </a:lnTo>
                  <a:lnTo>
                    <a:pt x="1756" y="516"/>
                  </a:lnTo>
                  <a:lnTo>
                    <a:pt x="1775" y="518"/>
                  </a:lnTo>
                  <a:lnTo>
                    <a:pt x="1797" y="519"/>
                  </a:lnTo>
                  <a:lnTo>
                    <a:pt x="1821" y="523"/>
                  </a:lnTo>
                  <a:lnTo>
                    <a:pt x="1850" y="528"/>
                  </a:lnTo>
                  <a:lnTo>
                    <a:pt x="1880" y="534"/>
                  </a:lnTo>
                  <a:lnTo>
                    <a:pt x="1912" y="543"/>
                  </a:lnTo>
                  <a:lnTo>
                    <a:pt x="1946" y="555"/>
                  </a:lnTo>
                  <a:lnTo>
                    <a:pt x="1980" y="568"/>
                  </a:lnTo>
                  <a:lnTo>
                    <a:pt x="2014" y="585"/>
                  </a:lnTo>
                  <a:lnTo>
                    <a:pt x="2048" y="604"/>
                  </a:lnTo>
                  <a:lnTo>
                    <a:pt x="2080" y="628"/>
                  </a:lnTo>
                  <a:lnTo>
                    <a:pt x="2111" y="654"/>
                  </a:lnTo>
                  <a:lnTo>
                    <a:pt x="2140" y="685"/>
                  </a:lnTo>
                  <a:lnTo>
                    <a:pt x="2166" y="719"/>
                  </a:lnTo>
                  <a:lnTo>
                    <a:pt x="2189" y="758"/>
                  </a:lnTo>
                  <a:lnTo>
                    <a:pt x="2207" y="802"/>
                  </a:lnTo>
                  <a:lnTo>
                    <a:pt x="2223" y="850"/>
                  </a:lnTo>
                  <a:lnTo>
                    <a:pt x="2222" y="847"/>
                  </a:lnTo>
                  <a:lnTo>
                    <a:pt x="2216" y="838"/>
                  </a:lnTo>
                  <a:lnTo>
                    <a:pt x="2209" y="825"/>
                  </a:lnTo>
                  <a:lnTo>
                    <a:pt x="2197" y="807"/>
                  </a:lnTo>
                  <a:lnTo>
                    <a:pt x="2183" y="788"/>
                  </a:lnTo>
                  <a:lnTo>
                    <a:pt x="2167" y="765"/>
                  </a:lnTo>
                  <a:lnTo>
                    <a:pt x="2148" y="743"/>
                  </a:lnTo>
                  <a:lnTo>
                    <a:pt x="2127" y="721"/>
                  </a:lnTo>
                  <a:lnTo>
                    <a:pt x="2103" y="699"/>
                  </a:lnTo>
                  <a:lnTo>
                    <a:pt x="2077" y="681"/>
                  </a:lnTo>
                  <a:lnTo>
                    <a:pt x="2051" y="666"/>
                  </a:lnTo>
                  <a:lnTo>
                    <a:pt x="2022" y="654"/>
                  </a:lnTo>
                  <a:lnTo>
                    <a:pt x="1992" y="647"/>
                  </a:lnTo>
                  <a:lnTo>
                    <a:pt x="1993" y="650"/>
                  </a:lnTo>
                  <a:lnTo>
                    <a:pt x="1996" y="659"/>
                  </a:lnTo>
                  <a:lnTo>
                    <a:pt x="1997" y="672"/>
                  </a:lnTo>
                  <a:lnTo>
                    <a:pt x="1998" y="690"/>
                  </a:lnTo>
                  <a:lnTo>
                    <a:pt x="1997" y="711"/>
                  </a:lnTo>
                  <a:lnTo>
                    <a:pt x="1993" y="734"/>
                  </a:lnTo>
                  <a:lnTo>
                    <a:pt x="1984" y="759"/>
                  </a:lnTo>
                  <a:lnTo>
                    <a:pt x="1968" y="785"/>
                  </a:lnTo>
                  <a:lnTo>
                    <a:pt x="1946" y="812"/>
                  </a:lnTo>
                  <a:lnTo>
                    <a:pt x="1949" y="810"/>
                  </a:lnTo>
                  <a:lnTo>
                    <a:pt x="1953" y="802"/>
                  </a:lnTo>
                  <a:lnTo>
                    <a:pt x="1960" y="790"/>
                  </a:lnTo>
                  <a:lnTo>
                    <a:pt x="1967" y="773"/>
                  </a:lnTo>
                  <a:lnTo>
                    <a:pt x="1972" y="751"/>
                  </a:lnTo>
                  <a:lnTo>
                    <a:pt x="1976" y="727"/>
                  </a:lnTo>
                  <a:lnTo>
                    <a:pt x="1976" y="699"/>
                  </a:lnTo>
                  <a:lnTo>
                    <a:pt x="1970" y="668"/>
                  </a:lnTo>
                  <a:lnTo>
                    <a:pt x="1958" y="633"/>
                  </a:lnTo>
                  <a:lnTo>
                    <a:pt x="1955" y="632"/>
                  </a:lnTo>
                  <a:lnTo>
                    <a:pt x="1947" y="628"/>
                  </a:lnTo>
                  <a:lnTo>
                    <a:pt x="1934" y="623"/>
                  </a:lnTo>
                  <a:lnTo>
                    <a:pt x="1919" y="615"/>
                  </a:lnTo>
                  <a:lnTo>
                    <a:pt x="1899" y="607"/>
                  </a:lnTo>
                  <a:lnTo>
                    <a:pt x="1877" y="599"/>
                  </a:lnTo>
                  <a:lnTo>
                    <a:pt x="1855" y="592"/>
                  </a:lnTo>
                  <a:lnTo>
                    <a:pt x="1830" y="585"/>
                  </a:lnTo>
                  <a:lnTo>
                    <a:pt x="1807" y="581"/>
                  </a:lnTo>
                  <a:lnTo>
                    <a:pt x="1784" y="579"/>
                  </a:lnTo>
                  <a:lnTo>
                    <a:pt x="1763" y="580"/>
                  </a:lnTo>
                  <a:lnTo>
                    <a:pt x="1742" y="584"/>
                  </a:lnTo>
                  <a:lnTo>
                    <a:pt x="1725" y="593"/>
                  </a:lnTo>
                  <a:lnTo>
                    <a:pt x="1725" y="597"/>
                  </a:lnTo>
                  <a:lnTo>
                    <a:pt x="1724" y="610"/>
                  </a:lnTo>
                  <a:lnTo>
                    <a:pt x="1721" y="629"/>
                  </a:lnTo>
                  <a:lnTo>
                    <a:pt x="1717" y="655"/>
                  </a:lnTo>
                  <a:lnTo>
                    <a:pt x="1712" y="689"/>
                  </a:lnTo>
                  <a:lnTo>
                    <a:pt x="1707" y="728"/>
                  </a:lnTo>
                  <a:lnTo>
                    <a:pt x="1701" y="773"/>
                  </a:lnTo>
                  <a:lnTo>
                    <a:pt x="1693" y="823"/>
                  </a:lnTo>
                  <a:lnTo>
                    <a:pt x="1684" y="877"/>
                  </a:lnTo>
                  <a:lnTo>
                    <a:pt x="1673" y="936"/>
                  </a:lnTo>
                  <a:lnTo>
                    <a:pt x="1662" y="998"/>
                  </a:lnTo>
                  <a:lnTo>
                    <a:pt x="1650" y="1063"/>
                  </a:lnTo>
                  <a:lnTo>
                    <a:pt x="1636" y="1130"/>
                  </a:lnTo>
                  <a:lnTo>
                    <a:pt x="1621" y="1199"/>
                  </a:lnTo>
                  <a:lnTo>
                    <a:pt x="1606" y="1269"/>
                  </a:lnTo>
                  <a:lnTo>
                    <a:pt x="1611" y="1269"/>
                  </a:lnTo>
                  <a:lnTo>
                    <a:pt x="1623" y="1268"/>
                  </a:lnTo>
                  <a:lnTo>
                    <a:pt x="1643" y="1267"/>
                  </a:lnTo>
                  <a:lnTo>
                    <a:pt x="1672" y="1263"/>
                  </a:lnTo>
                  <a:lnTo>
                    <a:pt x="1706" y="1257"/>
                  </a:lnTo>
                  <a:lnTo>
                    <a:pt x="1746" y="1250"/>
                  </a:lnTo>
                  <a:lnTo>
                    <a:pt x="1791" y="1241"/>
                  </a:lnTo>
                  <a:lnTo>
                    <a:pt x="1842" y="1228"/>
                  </a:lnTo>
                  <a:lnTo>
                    <a:pt x="1897" y="1213"/>
                  </a:lnTo>
                  <a:lnTo>
                    <a:pt x="1955" y="1195"/>
                  </a:lnTo>
                  <a:lnTo>
                    <a:pt x="2016" y="1173"/>
                  </a:lnTo>
                  <a:lnTo>
                    <a:pt x="2080" y="1147"/>
                  </a:lnTo>
                  <a:lnTo>
                    <a:pt x="2146" y="1117"/>
                  </a:lnTo>
                  <a:lnTo>
                    <a:pt x="2213" y="1082"/>
                  </a:lnTo>
                  <a:lnTo>
                    <a:pt x="2279" y="1043"/>
                  </a:lnTo>
                  <a:lnTo>
                    <a:pt x="2346" y="999"/>
                  </a:lnTo>
                  <a:lnTo>
                    <a:pt x="2413" y="950"/>
                  </a:lnTo>
                  <a:lnTo>
                    <a:pt x="2478" y="895"/>
                  </a:lnTo>
                  <a:lnTo>
                    <a:pt x="2541" y="833"/>
                  </a:lnTo>
                  <a:lnTo>
                    <a:pt x="2543" y="830"/>
                  </a:lnTo>
                  <a:lnTo>
                    <a:pt x="2540" y="824"/>
                  </a:lnTo>
                  <a:lnTo>
                    <a:pt x="2538" y="815"/>
                  </a:lnTo>
                  <a:lnTo>
                    <a:pt x="2531" y="803"/>
                  </a:lnTo>
                  <a:lnTo>
                    <a:pt x="2526" y="789"/>
                  </a:lnTo>
                  <a:lnTo>
                    <a:pt x="2518" y="772"/>
                  </a:lnTo>
                  <a:lnTo>
                    <a:pt x="2512" y="751"/>
                  </a:lnTo>
                  <a:lnTo>
                    <a:pt x="2505" y="728"/>
                  </a:lnTo>
                  <a:lnTo>
                    <a:pt x="2500" y="701"/>
                  </a:lnTo>
                  <a:lnTo>
                    <a:pt x="2496" y="671"/>
                  </a:lnTo>
                  <a:lnTo>
                    <a:pt x="2493" y="636"/>
                  </a:lnTo>
                  <a:lnTo>
                    <a:pt x="2495" y="598"/>
                  </a:lnTo>
                  <a:lnTo>
                    <a:pt x="2499" y="555"/>
                  </a:lnTo>
                  <a:lnTo>
                    <a:pt x="2505" y="510"/>
                  </a:lnTo>
                  <a:lnTo>
                    <a:pt x="2517" y="459"/>
                  </a:lnTo>
                  <a:lnTo>
                    <a:pt x="2532" y="405"/>
                  </a:lnTo>
                  <a:lnTo>
                    <a:pt x="2532" y="407"/>
                  </a:lnTo>
                  <a:lnTo>
                    <a:pt x="2531" y="416"/>
                  </a:lnTo>
                  <a:lnTo>
                    <a:pt x="2531" y="429"/>
                  </a:lnTo>
                  <a:lnTo>
                    <a:pt x="2531" y="446"/>
                  </a:lnTo>
                  <a:lnTo>
                    <a:pt x="2530" y="467"/>
                  </a:lnTo>
                  <a:lnTo>
                    <a:pt x="2530" y="490"/>
                  </a:lnTo>
                  <a:lnTo>
                    <a:pt x="2530" y="515"/>
                  </a:lnTo>
                  <a:lnTo>
                    <a:pt x="2530" y="542"/>
                  </a:lnTo>
                  <a:lnTo>
                    <a:pt x="2531" y="571"/>
                  </a:lnTo>
                  <a:lnTo>
                    <a:pt x="2532" y="599"/>
                  </a:lnTo>
                  <a:lnTo>
                    <a:pt x="2534" y="627"/>
                  </a:lnTo>
                  <a:lnTo>
                    <a:pt x="2536" y="654"/>
                  </a:lnTo>
                  <a:lnTo>
                    <a:pt x="2540" y="680"/>
                  </a:lnTo>
                  <a:lnTo>
                    <a:pt x="2544" y="703"/>
                  </a:lnTo>
                  <a:lnTo>
                    <a:pt x="2551" y="724"/>
                  </a:lnTo>
                  <a:lnTo>
                    <a:pt x="2557" y="742"/>
                  </a:lnTo>
                  <a:lnTo>
                    <a:pt x="2565" y="755"/>
                  </a:lnTo>
                  <a:lnTo>
                    <a:pt x="2573" y="763"/>
                  </a:lnTo>
                  <a:lnTo>
                    <a:pt x="2583" y="767"/>
                  </a:lnTo>
                  <a:lnTo>
                    <a:pt x="2596" y="764"/>
                  </a:lnTo>
                  <a:lnTo>
                    <a:pt x="2609" y="755"/>
                  </a:lnTo>
                  <a:lnTo>
                    <a:pt x="2625" y="740"/>
                  </a:lnTo>
                  <a:lnTo>
                    <a:pt x="2671" y="677"/>
                  </a:lnTo>
                  <a:lnTo>
                    <a:pt x="2714" y="610"/>
                  </a:lnTo>
                  <a:lnTo>
                    <a:pt x="2756" y="538"/>
                  </a:lnTo>
                  <a:lnTo>
                    <a:pt x="2794" y="462"/>
                  </a:lnTo>
                  <a:lnTo>
                    <a:pt x="2827" y="380"/>
                  </a:lnTo>
                  <a:lnTo>
                    <a:pt x="2829" y="384"/>
                  </a:lnTo>
                  <a:lnTo>
                    <a:pt x="2829" y="393"/>
                  </a:lnTo>
                  <a:lnTo>
                    <a:pt x="2830" y="407"/>
                  </a:lnTo>
                  <a:lnTo>
                    <a:pt x="2829" y="428"/>
                  </a:lnTo>
                  <a:lnTo>
                    <a:pt x="2827" y="453"/>
                  </a:lnTo>
                  <a:lnTo>
                    <a:pt x="2825" y="482"/>
                  </a:lnTo>
                  <a:lnTo>
                    <a:pt x="2820" y="515"/>
                  </a:lnTo>
                  <a:lnTo>
                    <a:pt x="2812" y="553"/>
                  </a:lnTo>
                  <a:lnTo>
                    <a:pt x="2801" y="592"/>
                  </a:lnTo>
                  <a:lnTo>
                    <a:pt x="2787" y="634"/>
                  </a:lnTo>
                  <a:lnTo>
                    <a:pt x="2768" y="678"/>
                  </a:lnTo>
                  <a:lnTo>
                    <a:pt x="2745" y="725"/>
                  </a:lnTo>
                  <a:lnTo>
                    <a:pt x="2717" y="773"/>
                  </a:lnTo>
                  <a:lnTo>
                    <a:pt x="2683" y="821"/>
                  </a:lnTo>
                  <a:lnTo>
                    <a:pt x="2643" y="869"/>
                  </a:lnTo>
                  <a:lnTo>
                    <a:pt x="2597" y="919"/>
                  </a:lnTo>
                  <a:lnTo>
                    <a:pt x="2544" y="967"/>
                  </a:lnTo>
                  <a:lnTo>
                    <a:pt x="2483" y="1015"/>
                  </a:lnTo>
                  <a:lnTo>
                    <a:pt x="2414" y="1060"/>
                  </a:lnTo>
                  <a:lnTo>
                    <a:pt x="2418" y="1063"/>
                  </a:lnTo>
                  <a:lnTo>
                    <a:pt x="2426" y="1068"/>
                  </a:lnTo>
                  <a:lnTo>
                    <a:pt x="2437" y="1078"/>
                  </a:lnTo>
                  <a:lnTo>
                    <a:pt x="2456" y="1090"/>
                  </a:lnTo>
                  <a:lnTo>
                    <a:pt x="2476" y="1104"/>
                  </a:lnTo>
                  <a:lnTo>
                    <a:pt x="2500" y="1121"/>
                  </a:lnTo>
                  <a:lnTo>
                    <a:pt x="2527" y="1138"/>
                  </a:lnTo>
                  <a:lnTo>
                    <a:pt x="2557" y="1155"/>
                  </a:lnTo>
                  <a:lnTo>
                    <a:pt x="2588" y="1172"/>
                  </a:lnTo>
                  <a:lnTo>
                    <a:pt x="2622" y="1187"/>
                  </a:lnTo>
                  <a:lnTo>
                    <a:pt x="2656" y="1202"/>
                  </a:lnTo>
                  <a:lnTo>
                    <a:pt x="2691" y="1215"/>
                  </a:lnTo>
                  <a:lnTo>
                    <a:pt x="2725" y="1225"/>
                  </a:lnTo>
                  <a:lnTo>
                    <a:pt x="2760" y="1230"/>
                  </a:lnTo>
                  <a:lnTo>
                    <a:pt x="2794" y="1233"/>
                  </a:lnTo>
                  <a:lnTo>
                    <a:pt x="2826" y="1232"/>
                  </a:lnTo>
                  <a:lnTo>
                    <a:pt x="2857" y="1224"/>
                  </a:lnTo>
                  <a:lnTo>
                    <a:pt x="2886" y="1211"/>
                  </a:lnTo>
                  <a:lnTo>
                    <a:pt x="2912" y="1191"/>
                  </a:lnTo>
                  <a:lnTo>
                    <a:pt x="2911" y="1194"/>
                  </a:lnTo>
                  <a:lnTo>
                    <a:pt x="2907" y="1198"/>
                  </a:lnTo>
                  <a:lnTo>
                    <a:pt x="2899" y="1204"/>
                  </a:lnTo>
                  <a:lnTo>
                    <a:pt x="2890" y="1213"/>
                  </a:lnTo>
                  <a:lnTo>
                    <a:pt x="2877" y="1224"/>
                  </a:lnTo>
                  <a:lnTo>
                    <a:pt x="2862" y="1234"/>
                  </a:lnTo>
                  <a:lnTo>
                    <a:pt x="2844" y="1245"/>
                  </a:lnTo>
                  <a:lnTo>
                    <a:pt x="2825" y="1255"/>
                  </a:lnTo>
                  <a:lnTo>
                    <a:pt x="2801" y="1264"/>
                  </a:lnTo>
                  <a:lnTo>
                    <a:pt x="2777" y="1272"/>
                  </a:lnTo>
                  <a:lnTo>
                    <a:pt x="2748" y="1277"/>
                  </a:lnTo>
                  <a:lnTo>
                    <a:pt x="2718" y="1281"/>
                  </a:lnTo>
                  <a:lnTo>
                    <a:pt x="2687" y="1281"/>
                  </a:lnTo>
                  <a:lnTo>
                    <a:pt x="2652" y="1277"/>
                  </a:lnTo>
                  <a:lnTo>
                    <a:pt x="2615" y="1269"/>
                  </a:lnTo>
                  <a:lnTo>
                    <a:pt x="2575" y="1256"/>
                  </a:lnTo>
                  <a:lnTo>
                    <a:pt x="2535" y="1238"/>
                  </a:lnTo>
                  <a:lnTo>
                    <a:pt x="2491" y="1215"/>
                  </a:lnTo>
                  <a:lnTo>
                    <a:pt x="2445" y="1185"/>
                  </a:lnTo>
                  <a:lnTo>
                    <a:pt x="2398" y="1147"/>
                  </a:lnTo>
                  <a:lnTo>
                    <a:pt x="2349" y="1102"/>
                  </a:lnTo>
                  <a:lnTo>
                    <a:pt x="2345" y="1104"/>
                  </a:lnTo>
                  <a:lnTo>
                    <a:pt x="2337" y="1109"/>
                  </a:lnTo>
                  <a:lnTo>
                    <a:pt x="2323" y="1117"/>
                  </a:lnTo>
                  <a:lnTo>
                    <a:pt x="2305" y="1129"/>
                  </a:lnTo>
                  <a:lnTo>
                    <a:pt x="2283" y="1143"/>
                  </a:lnTo>
                  <a:lnTo>
                    <a:pt x="2257" y="1159"/>
                  </a:lnTo>
                  <a:lnTo>
                    <a:pt x="2227" y="1176"/>
                  </a:lnTo>
                  <a:lnTo>
                    <a:pt x="2194" y="1195"/>
                  </a:lnTo>
                  <a:lnTo>
                    <a:pt x="2159" y="1216"/>
                  </a:lnTo>
                  <a:lnTo>
                    <a:pt x="2122" y="1237"/>
                  </a:lnTo>
                  <a:lnTo>
                    <a:pt x="2083" y="1257"/>
                  </a:lnTo>
                  <a:lnTo>
                    <a:pt x="2044" y="1280"/>
                  </a:lnTo>
                  <a:lnTo>
                    <a:pt x="2002" y="1300"/>
                  </a:lnTo>
                  <a:lnTo>
                    <a:pt x="1962" y="1321"/>
                  </a:lnTo>
                  <a:lnTo>
                    <a:pt x="1921" y="1342"/>
                  </a:lnTo>
                  <a:lnTo>
                    <a:pt x="1881" y="1360"/>
                  </a:lnTo>
                  <a:lnTo>
                    <a:pt x="1842" y="1378"/>
                  </a:lnTo>
                  <a:lnTo>
                    <a:pt x="1804" y="1392"/>
                  </a:lnTo>
                  <a:lnTo>
                    <a:pt x="1769" y="1405"/>
                  </a:lnTo>
                  <a:lnTo>
                    <a:pt x="1773" y="1407"/>
                  </a:lnTo>
                  <a:lnTo>
                    <a:pt x="1782" y="1411"/>
                  </a:lnTo>
                  <a:lnTo>
                    <a:pt x="1799" y="1417"/>
                  </a:lnTo>
                  <a:lnTo>
                    <a:pt x="1821" y="1425"/>
                  </a:lnTo>
                  <a:lnTo>
                    <a:pt x="1849" y="1434"/>
                  </a:lnTo>
                  <a:lnTo>
                    <a:pt x="1880" y="1444"/>
                  </a:lnTo>
                  <a:lnTo>
                    <a:pt x="1916" y="1456"/>
                  </a:lnTo>
                  <a:lnTo>
                    <a:pt x="1955" y="1468"/>
                  </a:lnTo>
                  <a:lnTo>
                    <a:pt x="1998" y="1481"/>
                  </a:lnTo>
                  <a:lnTo>
                    <a:pt x="2042" y="1494"/>
                  </a:lnTo>
                  <a:lnTo>
                    <a:pt x="2090" y="1505"/>
                  </a:lnTo>
                  <a:lnTo>
                    <a:pt x="2139" y="1518"/>
                  </a:lnTo>
                  <a:lnTo>
                    <a:pt x="2188" y="1529"/>
                  </a:lnTo>
                  <a:lnTo>
                    <a:pt x="2239" y="1539"/>
                  </a:lnTo>
                  <a:lnTo>
                    <a:pt x="2289" y="1548"/>
                  </a:lnTo>
                  <a:lnTo>
                    <a:pt x="2339" y="1555"/>
                  </a:lnTo>
                  <a:lnTo>
                    <a:pt x="2388" y="1560"/>
                  </a:lnTo>
                  <a:lnTo>
                    <a:pt x="2436" y="1563"/>
                  </a:lnTo>
                  <a:lnTo>
                    <a:pt x="2482" y="1564"/>
                  </a:lnTo>
                  <a:lnTo>
                    <a:pt x="2525" y="1561"/>
                  </a:lnTo>
                  <a:lnTo>
                    <a:pt x="2564" y="1556"/>
                  </a:lnTo>
                  <a:lnTo>
                    <a:pt x="2601" y="1547"/>
                  </a:lnTo>
                  <a:lnTo>
                    <a:pt x="2634" y="1534"/>
                  </a:lnTo>
                  <a:lnTo>
                    <a:pt x="2661" y="1518"/>
                  </a:lnTo>
                  <a:lnTo>
                    <a:pt x="2684" y="1498"/>
                  </a:lnTo>
                  <a:lnTo>
                    <a:pt x="2682" y="1499"/>
                  </a:lnTo>
                  <a:lnTo>
                    <a:pt x="2677" y="1505"/>
                  </a:lnTo>
                  <a:lnTo>
                    <a:pt x="2666" y="1515"/>
                  </a:lnTo>
                  <a:lnTo>
                    <a:pt x="2652" y="1526"/>
                  </a:lnTo>
                  <a:lnTo>
                    <a:pt x="2635" y="1540"/>
                  </a:lnTo>
                  <a:lnTo>
                    <a:pt x="2613" y="1555"/>
                  </a:lnTo>
                  <a:lnTo>
                    <a:pt x="2588" y="1569"/>
                  </a:lnTo>
                  <a:lnTo>
                    <a:pt x="2560" y="1582"/>
                  </a:lnTo>
                  <a:lnTo>
                    <a:pt x="2527" y="1594"/>
                  </a:lnTo>
                  <a:lnTo>
                    <a:pt x="2492" y="1603"/>
                  </a:lnTo>
                  <a:lnTo>
                    <a:pt x="2453" y="1609"/>
                  </a:lnTo>
                  <a:lnTo>
                    <a:pt x="2411" y="1612"/>
                  </a:lnTo>
                  <a:lnTo>
                    <a:pt x="2366" y="1609"/>
                  </a:lnTo>
                  <a:lnTo>
                    <a:pt x="2369" y="1612"/>
                  </a:lnTo>
                  <a:lnTo>
                    <a:pt x="2372" y="1620"/>
                  </a:lnTo>
                  <a:lnTo>
                    <a:pt x="2379" y="1633"/>
                  </a:lnTo>
                  <a:lnTo>
                    <a:pt x="2387" y="1650"/>
                  </a:lnTo>
                  <a:lnTo>
                    <a:pt x="2393" y="1670"/>
                  </a:lnTo>
                  <a:lnTo>
                    <a:pt x="2400" y="1696"/>
                  </a:lnTo>
                  <a:lnTo>
                    <a:pt x="2405" y="1726"/>
                  </a:lnTo>
                  <a:lnTo>
                    <a:pt x="2408" y="1760"/>
                  </a:lnTo>
                  <a:lnTo>
                    <a:pt x="2406" y="1798"/>
                  </a:lnTo>
                  <a:lnTo>
                    <a:pt x="2400" y="1838"/>
                  </a:lnTo>
                  <a:lnTo>
                    <a:pt x="2400" y="1835"/>
                  </a:lnTo>
                  <a:lnTo>
                    <a:pt x="2397" y="1825"/>
                  </a:lnTo>
                  <a:lnTo>
                    <a:pt x="2395" y="1808"/>
                  </a:lnTo>
                  <a:lnTo>
                    <a:pt x="2391" y="1788"/>
                  </a:lnTo>
                  <a:lnTo>
                    <a:pt x="2384" y="1765"/>
                  </a:lnTo>
                  <a:lnTo>
                    <a:pt x="2378" y="1740"/>
                  </a:lnTo>
                  <a:lnTo>
                    <a:pt x="2367" y="1714"/>
                  </a:lnTo>
                  <a:lnTo>
                    <a:pt x="2357" y="1688"/>
                  </a:lnTo>
                  <a:lnTo>
                    <a:pt x="2344" y="1665"/>
                  </a:lnTo>
                  <a:lnTo>
                    <a:pt x="2328" y="1644"/>
                  </a:lnTo>
                  <a:lnTo>
                    <a:pt x="2310" y="1627"/>
                  </a:lnTo>
                  <a:lnTo>
                    <a:pt x="2291" y="1616"/>
                  </a:lnTo>
                  <a:lnTo>
                    <a:pt x="2268" y="1611"/>
                  </a:lnTo>
                  <a:lnTo>
                    <a:pt x="2223" y="1608"/>
                  </a:lnTo>
                  <a:lnTo>
                    <a:pt x="2172" y="1604"/>
                  </a:lnTo>
                  <a:lnTo>
                    <a:pt x="2118" y="1600"/>
                  </a:lnTo>
                  <a:lnTo>
                    <a:pt x="2059" y="1594"/>
                  </a:lnTo>
                  <a:lnTo>
                    <a:pt x="1999" y="1586"/>
                  </a:lnTo>
                  <a:lnTo>
                    <a:pt x="1940" y="1576"/>
                  </a:lnTo>
                  <a:lnTo>
                    <a:pt x="1881" y="1563"/>
                  </a:lnTo>
                  <a:lnTo>
                    <a:pt x="1851" y="1557"/>
                  </a:lnTo>
                  <a:lnTo>
                    <a:pt x="1824" y="1559"/>
                  </a:lnTo>
                  <a:lnTo>
                    <a:pt x="1801" y="1565"/>
                  </a:lnTo>
                  <a:lnTo>
                    <a:pt x="1780" y="1576"/>
                  </a:lnTo>
                  <a:lnTo>
                    <a:pt x="1763" y="1592"/>
                  </a:lnTo>
                  <a:lnTo>
                    <a:pt x="1749" y="1613"/>
                  </a:lnTo>
                  <a:lnTo>
                    <a:pt x="1737" y="1639"/>
                  </a:lnTo>
                  <a:lnTo>
                    <a:pt x="1726" y="1669"/>
                  </a:lnTo>
                  <a:lnTo>
                    <a:pt x="1719" y="1704"/>
                  </a:lnTo>
                  <a:lnTo>
                    <a:pt x="1713" y="1742"/>
                  </a:lnTo>
                  <a:lnTo>
                    <a:pt x="1710" y="1785"/>
                  </a:lnTo>
                  <a:lnTo>
                    <a:pt x="1708" y="1830"/>
                  </a:lnTo>
                  <a:lnTo>
                    <a:pt x="1707" y="1879"/>
                  </a:lnTo>
                  <a:lnTo>
                    <a:pt x="1707" y="1931"/>
                  </a:lnTo>
                  <a:lnTo>
                    <a:pt x="1708" y="1986"/>
                  </a:lnTo>
                  <a:lnTo>
                    <a:pt x="1711" y="2043"/>
                  </a:lnTo>
                  <a:lnTo>
                    <a:pt x="1713" y="2104"/>
                  </a:lnTo>
                  <a:lnTo>
                    <a:pt x="1716" y="2166"/>
                  </a:lnTo>
                  <a:lnTo>
                    <a:pt x="1719" y="2231"/>
                  </a:lnTo>
                  <a:lnTo>
                    <a:pt x="1721" y="2297"/>
                  </a:lnTo>
                  <a:lnTo>
                    <a:pt x="1724" y="2365"/>
                  </a:lnTo>
                  <a:lnTo>
                    <a:pt x="1764" y="2371"/>
                  </a:lnTo>
                  <a:lnTo>
                    <a:pt x="1803" y="2382"/>
                  </a:lnTo>
                  <a:lnTo>
                    <a:pt x="1841" y="2392"/>
                  </a:lnTo>
                  <a:lnTo>
                    <a:pt x="1877" y="2405"/>
                  </a:lnTo>
                  <a:lnTo>
                    <a:pt x="1912" y="2418"/>
                  </a:lnTo>
                  <a:lnTo>
                    <a:pt x="1944" y="2432"/>
                  </a:lnTo>
                  <a:lnTo>
                    <a:pt x="1972" y="2445"/>
                  </a:lnTo>
                  <a:lnTo>
                    <a:pt x="1997" y="2458"/>
                  </a:lnTo>
                  <a:lnTo>
                    <a:pt x="2019" y="2470"/>
                  </a:lnTo>
                  <a:lnTo>
                    <a:pt x="2036" y="2480"/>
                  </a:lnTo>
                  <a:lnTo>
                    <a:pt x="2049" y="2487"/>
                  </a:lnTo>
                  <a:lnTo>
                    <a:pt x="2057" y="2492"/>
                  </a:lnTo>
                  <a:lnTo>
                    <a:pt x="2059" y="2495"/>
                  </a:lnTo>
                  <a:lnTo>
                    <a:pt x="1955" y="2478"/>
                  </a:lnTo>
                  <a:lnTo>
                    <a:pt x="1855" y="2465"/>
                  </a:lnTo>
                  <a:lnTo>
                    <a:pt x="1763" y="2454"/>
                  </a:lnTo>
                  <a:lnTo>
                    <a:pt x="1675" y="2448"/>
                  </a:lnTo>
                  <a:lnTo>
                    <a:pt x="1593" y="2445"/>
                  </a:lnTo>
                  <a:lnTo>
                    <a:pt x="1516" y="2444"/>
                  </a:lnTo>
                  <a:lnTo>
                    <a:pt x="1446" y="2445"/>
                  </a:lnTo>
                  <a:lnTo>
                    <a:pt x="1381" y="2448"/>
                  </a:lnTo>
                  <a:lnTo>
                    <a:pt x="1322" y="2452"/>
                  </a:lnTo>
                  <a:lnTo>
                    <a:pt x="1270" y="2457"/>
                  </a:lnTo>
                  <a:lnTo>
                    <a:pt x="1224" y="2462"/>
                  </a:lnTo>
                  <a:lnTo>
                    <a:pt x="1183" y="2469"/>
                  </a:lnTo>
                  <a:lnTo>
                    <a:pt x="1148" y="2475"/>
                  </a:lnTo>
                  <a:lnTo>
                    <a:pt x="1120" y="2482"/>
                  </a:lnTo>
                  <a:lnTo>
                    <a:pt x="1097" y="2487"/>
                  </a:lnTo>
                  <a:lnTo>
                    <a:pt x="1082" y="2491"/>
                  </a:lnTo>
                  <a:lnTo>
                    <a:pt x="1073" y="2493"/>
                  </a:lnTo>
                  <a:lnTo>
                    <a:pt x="1069" y="2495"/>
                  </a:lnTo>
                  <a:lnTo>
                    <a:pt x="1127" y="2463"/>
                  </a:lnTo>
                  <a:lnTo>
                    <a:pt x="1182" y="2439"/>
                  </a:lnTo>
                  <a:lnTo>
                    <a:pt x="1233" y="2419"/>
                  </a:lnTo>
                  <a:lnTo>
                    <a:pt x="1279" y="2402"/>
                  </a:lnTo>
                  <a:lnTo>
                    <a:pt x="1321" y="2391"/>
                  </a:lnTo>
                  <a:lnTo>
                    <a:pt x="1357" y="2382"/>
                  </a:lnTo>
                  <a:lnTo>
                    <a:pt x="1390" y="2374"/>
                  </a:lnTo>
                  <a:lnTo>
                    <a:pt x="1415" y="2369"/>
                  </a:lnTo>
                  <a:lnTo>
                    <a:pt x="1434" y="2365"/>
                  </a:lnTo>
                  <a:lnTo>
                    <a:pt x="1433" y="2280"/>
                  </a:lnTo>
                  <a:lnTo>
                    <a:pt x="1429" y="2204"/>
                  </a:lnTo>
                  <a:lnTo>
                    <a:pt x="1422" y="2134"/>
                  </a:lnTo>
                  <a:lnTo>
                    <a:pt x="1413" y="2069"/>
                  </a:lnTo>
                  <a:lnTo>
                    <a:pt x="1402" y="2009"/>
                  </a:lnTo>
                  <a:lnTo>
                    <a:pt x="1387" y="1953"/>
                  </a:lnTo>
                  <a:lnTo>
                    <a:pt x="1370" y="1903"/>
                  </a:lnTo>
                  <a:lnTo>
                    <a:pt x="1350" y="1855"/>
                  </a:lnTo>
                  <a:lnTo>
                    <a:pt x="1325" y="1809"/>
                  </a:lnTo>
                  <a:lnTo>
                    <a:pt x="1296" y="1765"/>
                  </a:lnTo>
                  <a:lnTo>
                    <a:pt x="1264" y="1724"/>
                  </a:lnTo>
                  <a:lnTo>
                    <a:pt x="1227" y="1682"/>
                  </a:lnTo>
                  <a:lnTo>
                    <a:pt x="1187" y="1640"/>
                  </a:lnTo>
                  <a:lnTo>
                    <a:pt x="1161" y="1621"/>
                  </a:lnTo>
                  <a:lnTo>
                    <a:pt x="1130" y="1604"/>
                  </a:lnTo>
                  <a:lnTo>
                    <a:pt x="1095" y="1590"/>
                  </a:lnTo>
                  <a:lnTo>
                    <a:pt x="1056" y="1579"/>
                  </a:lnTo>
                  <a:lnTo>
                    <a:pt x="1013" y="1570"/>
                  </a:lnTo>
                  <a:lnTo>
                    <a:pt x="967" y="1564"/>
                  </a:lnTo>
                  <a:lnTo>
                    <a:pt x="918" y="1559"/>
                  </a:lnTo>
                  <a:lnTo>
                    <a:pt x="867" y="1553"/>
                  </a:lnTo>
                  <a:lnTo>
                    <a:pt x="814" y="1550"/>
                  </a:lnTo>
                  <a:lnTo>
                    <a:pt x="760" y="1546"/>
                  </a:lnTo>
                  <a:lnTo>
                    <a:pt x="704" y="1542"/>
                  </a:lnTo>
                  <a:lnTo>
                    <a:pt x="702" y="1544"/>
                  </a:lnTo>
                  <a:lnTo>
                    <a:pt x="697" y="1552"/>
                  </a:lnTo>
                  <a:lnTo>
                    <a:pt x="691" y="1565"/>
                  </a:lnTo>
                  <a:lnTo>
                    <a:pt x="679" y="1581"/>
                  </a:lnTo>
                  <a:lnTo>
                    <a:pt x="665" y="1600"/>
                  </a:lnTo>
                  <a:lnTo>
                    <a:pt x="646" y="1622"/>
                  </a:lnTo>
                  <a:lnTo>
                    <a:pt x="623" y="1646"/>
                  </a:lnTo>
                  <a:lnTo>
                    <a:pt x="596" y="1669"/>
                  </a:lnTo>
                  <a:lnTo>
                    <a:pt x="563" y="1694"/>
                  </a:lnTo>
                  <a:lnTo>
                    <a:pt x="526" y="1718"/>
                  </a:lnTo>
                  <a:lnTo>
                    <a:pt x="483" y="1742"/>
                  </a:lnTo>
                  <a:lnTo>
                    <a:pt x="435" y="1764"/>
                  </a:lnTo>
                  <a:lnTo>
                    <a:pt x="380" y="1783"/>
                  </a:lnTo>
                  <a:lnTo>
                    <a:pt x="319" y="1799"/>
                  </a:lnTo>
                  <a:lnTo>
                    <a:pt x="322" y="1798"/>
                  </a:lnTo>
                  <a:lnTo>
                    <a:pt x="329" y="1794"/>
                  </a:lnTo>
                  <a:lnTo>
                    <a:pt x="340" y="1787"/>
                  </a:lnTo>
                  <a:lnTo>
                    <a:pt x="355" y="1779"/>
                  </a:lnTo>
                  <a:lnTo>
                    <a:pt x="372" y="1769"/>
                  </a:lnTo>
                  <a:lnTo>
                    <a:pt x="392" y="1757"/>
                  </a:lnTo>
                  <a:lnTo>
                    <a:pt x="414" y="1744"/>
                  </a:lnTo>
                  <a:lnTo>
                    <a:pt x="436" y="1730"/>
                  </a:lnTo>
                  <a:lnTo>
                    <a:pt x="458" y="1714"/>
                  </a:lnTo>
                  <a:lnTo>
                    <a:pt x="480" y="1698"/>
                  </a:lnTo>
                  <a:lnTo>
                    <a:pt x="502" y="1681"/>
                  </a:lnTo>
                  <a:lnTo>
                    <a:pt x="522" y="1664"/>
                  </a:lnTo>
                  <a:lnTo>
                    <a:pt x="540" y="1647"/>
                  </a:lnTo>
                  <a:lnTo>
                    <a:pt x="554" y="1629"/>
                  </a:lnTo>
                  <a:lnTo>
                    <a:pt x="566" y="1612"/>
                  </a:lnTo>
                  <a:lnTo>
                    <a:pt x="574" y="1595"/>
                  </a:lnTo>
                  <a:lnTo>
                    <a:pt x="576" y="1579"/>
                  </a:lnTo>
                  <a:lnTo>
                    <a:pt x="574" y="1565"/>
                  </a:lnTo>
                  <a:lnTo>
                    <a:pt x="566" y="1551"/>
                  </a:lnTo>
                  <a:lnTo>
                    <a:pt x="550" y="1538"/>
                  </a:lnTo>
                  <a:lnTo>
                    <a:pt x="528" y="1528"/>
                  </a:lnTo>
                  <a:lnTo>
                    <a:pt x="487" y="1511"/>
                  </a:lnTo>
                  <a:lnTo>
                    <a:pt x="445" y="1496"/>
                  </a:lnTo>
                  <a:lnTo>
                    <a:pt x="403" y="1483"/>
                  </a:lnTo>
                  <a:lnTo>
                    <a:pt x="362" y="1470"/>
                  </a:lnTo>
                  <a:lnTo>
                    <a:pt x="322" y="1456"/>
                  </a:lnTo>
                  <a:lnTo>
                    <a:pt x="281" y="1443"/>
                  </a:lnTo>
                  <a:lnTo>
                    <a:pt x="244" y="1429"/>
                  </a:lnTo>
                  <a:lnTo>
                    <a:pt x="207" y="1412"/>
                  </a:lnTo>
                  <a:lnTo>
                    <a:pt x="172" y="1395"/>
                  </a:lnTo>
                  <a:lnTo>
                    <a:pt x="140" y="1374"/>
                  </a:lnTo>
                  <a:lnTo>
                    <a:pt x="108" y="1351"/>
                  </a:lnTo>
                  <a:lnTo>
                    <a:pt x="81" y="1325"/>
                  </a:lnTo>
                  <a:lnTo>
                    <a:pt x="55" y="1295"/>
                  </a:lnTo>
                  <a:lnTo>
                    <a:pt x="33" y="1261"/>
                  </a:lnTo>
                  <a:lnTo>
                    <a:pt x="15" y="1224"/>
                  </a:lnTo>
                  <a:lnTo>
                    <a:pt x="0" y="1180"/>
                  </a:lnTo>
                  <a:lnTo>
                    <a:pt x="2" y="1182"/>
                  </a:lnTo>
                  <a:lnTo>
                    <a:pt x="8" y="1191"/>
                  </a:lnTo>
                  <a:lnTo>
                    <a:pt x="16" y="1204"/>
                  </a:lnTo>
                  <a:lnTo>
                    <a:pt x="29" y="1220"/>
                  </a:lnTo>
                  <a:lnTo>
                    <a:pt x="45" y="1239"/>
                  </a:lnTo>
                  <a:lnTo>
                    <a:pt x="63" y="1260"/>
                  </a:lnTo>
                  <a:lnTo>
                    <a:pt x="85" y="1281"/>
                  </a:lnTo>
                  <a:lnTo>
                    <a:pt x="108" y="1303"/>
                  </a:lnTo>
                  <a:lnTo>
                    <a:pt x="136" y="1324"/>
                  </a:lnTo>
                  <a:lnTo>
                    <a:pt x="166" y="1343"/>
                  </a:lnTo>
                  <a:lnTo>
                    <a:pt x="198" y="1360"/>
                  </a:lnTo>
                  <a:lnTo>
                    <a:pt x="232" y="1374"/>
                  </a:lnTo>
                  <a:lnTo>
                    <a:pt x="268" y="1383"/>
                  </a:lnTo>
                  <a:lnTo>
                    <a:pt x="307" y="1387"/>
                  </a:lnTo>
                  <a:lnTo>
                    <a:pt x="309" y="1387"/>
                  </a:lnTo>
                  <a:lnTo>
                    <a:pt x="312" y="1387"/>
                  </a:lnTo>
                  <a:lnTo>
                    <a:pt x="316" y="1387"/>
                  </a:lnTo>
                  <a:lnTo>
                    <a:pt x="323" y="1386"/>
                  </a:lnTo>
                  <a:lnTo>
                    <a:pt x="331" y="1382"/>
                  </a:lnTo>
                  <a:lnTo>
                    <a:pt x="340" y="1377"/>
                  </a:lnTo>
                  <a:lnTo>
                    <a:pt x="349" y="1369"/>
                  </a:lnTo>
                  <a:lnTo>
                    <a:pt x="358" y="1357"/>
                  </a:lnTo>
                  <a:lnTo>
                    <a:pt x="367" y="1342"/>
                  </a:lnTo>
                  <a:lnTo>
                    <a:pt x="376" y="1322"/>
                  </a:lnTo>
                  <a:lnTo>
                    <a:pt x="384" y="1298"/>
                  </a:lnTo>
                  <a:lnTo>
                    <a:pt x="392" y="1268"/>
                  </a:lnTo>
                  <a:lnTo>
                    <a:pt x="398" y="1232"/>
                  </a:lnTo>
                  <a:lnTo>
                    <a:pt x="403" y="1189"/>
                  </a:lnTo>
                  <a:lnTo>
                    <a:pt x="406" y="1138"/>
                  </a:lnTo>
                  <a:lnTo>
                    <a:pt x="407" y="1141"/>
                  </a:lnTo>
                  <a:lnTo>
                    <a:pt x="410" y="1147"/>
                  </a:lnTo>
                  <a:lnTo>
                    <a:pt x="414" y="1159"/>
                  </a:lnTo>
                  <a:lnTo>
                    <a:pt x="418" y="1174"/>
                  </a:lnTo>
                  <a:lnTo>
                    <a:pt x="420" y="1194"/>
                  </a:lnTo>
                  <a:lnTo>
                    <a:pt x="423" y="1219"/>
                  </a:lnTo>
                  <a:lnTo>
                    <a:pt x="424" y="1247"/>
                  </a:lnTo>
                  <a:lnTo>
                    <a:pt x="422" y="1281"/>
                  </a:lnTo>
                  <a:lnTo>
                    <a:pt x="418" y="1318"/>
                  </a:lnTo>
                  <a:lnTo>
                    <a:pt x="409" y="1361"/>
                  </a:lnTo>
                  <a:lnTo>
                    <a:pt x="396" y="1407"/>
                  </a:lnTo>
                  <a:lnTo>
                    <a:pt x="399" y="1408"/>
                  </a:lnTo>
                  <a:lnTo>
                    <a:pt x="412" y="1409"/>
                  </a:lnTo>
                  <a:lnTo>
                    <a:pt x="431" y="1411"/>
                  </a:lnTo>
                  <a:lnTo>
                    <a:pt x="457" y="1413"/>
                  </a:lnTo>
                  <a:lnTo>
                    <a:pt x="488" y="1417"/>
                  </a:lnTo>
                  <a:lnTo>
                    <a:pt x="524" y="1420"/>
                  </a:lnTo>
                  <a:lnTo>
                    <a:pt x="563" y="1424"/>
                  </a:lnTo>
                  <a:lnTo>
                    <a:pt x="607" y="1428"/>
                  </a:lnTo>
                  <a:lnTo>
                    <a:pt x="653" y="1430"/>
                  </a:lnTo>
                  <a:lnTo>
                    <a:pt x="701" y="1434"/>
                  </a:lnTo>
                  <a:lnTo>
                    <a:pt x="750" y="1437"/>
                  </a:lnTo>
                  <a:lnTo>
                    <a:pt x="800" y="1439"/>
                  </a:lnTo>
                  <a:lnTo>
                    <a:pt x="848" y="1442"/>
                  </a:lnTo>
                  <a:lnTo>
                    <a:pt x="896" y="1443"/>
                  </a:lnTo>
                  <a:lnTo>
                    <a:pt x="941" y="1443"/>
                  </a:lnTo>
                  <a:lnTo>
                    <a:pt x="984" y="1443"/>
                  </a:lnTo>
                  <a:lnTo>
                    <a:pt x="1025" y="1442"/>
                  </a:lnTo>
                  <a:lnTo>
                    <a:pt x="1060" y="1439"/>
                  </a:lnTo>
                  <a:lnTo>
                    <a:pt x="1090" y="1435"/>
                  </a:lnTo>
                  <a:lnTo>
                    <a:pt x="1116" y="1429"/>
                  </a:lnTo>
                  <a:lnTo>
                    <a:pt x="1134" y="1422"/>
                  </a:lnTo>
                  <a:lnTo>
                    <a:pt x="1144" y="1413"/>
                  </a:lnTo>
                  <a:lnTo>
                    <a:pt x="1172" y="1370"/>
                  </a:lnTo>
                  <a:lnTo>
                    <a:pt x="1190" y="1328"/>
                  </a:lnTo>
                  <a:lnTo>
                    <a:pt x="1200" y="1285"/>
                  </a:lnTo>
                  <a:lnTo>
                    <a:pt x="1203" y="1241"/>
                  </a:lnTo>
                  <a:lnTo>
                    <a:pt x="1199" y="1196"/>
                  </a:lnTo>
                  <a:lnTo>
                    <a:pt x="1188" y="1152"/>
                  </a:lnTo>
                  <a:lnTo>
                    <a:pt x="1173" y="1108"/>
                  </a:lnTo>
                  <a:lnTo>
                    <a:pt x="1153" y="1063"/>
                  </a:lnTo>
                  <a:lnTo>
                    <a:pt x="1130" y="1017"/>
                  </a:lnTo>
                  <a:lnTo>
                    <a:pt x="1104" y="971"/>
                  </a:lnTo>
                  <a:lnTo>
                    <a:pt x="1075" y="924"/>
                  </a:lnTo>
                  <a:lnTo>
                    <a:pt x="1044" y="876"/>
                  </a:lnTo>
                  <a:lnTo>
                    <a:pt x="1014" y="828"/>
                  </a:lnTo>
                  <a:lnTo>
                    <a:pt x="983" y="780"/>
                  </a:lnTo>
                  <a:lnTo>
                    <a:pt x="954" y="729"/>
                  </a:lnTo>
                  <a:lnTo>
                    <a:pt x="926" y="678"/>
                  </a:lnTo>
                  <a:lnTo>
                    <a:pt x="923" y="678"/>
                  </a:lnTo>
                  <a:lnTo>
                    <a:pt x="915" y="678"/>
                  </a:lnTo>
                  <a:lnTo>
                    <a:pt x="904" y="677"/>
                  </a:lnTo>
                  <a:lnTo>
                    <a:pt x="887" y="675"/>
                  </a:lnTo>
                  <a:lnTo>
                    <a:pt x="865" y="669"/>
                  </a:lnTo>
                  <a:lnTo>
                    <a:pt x="839" y="662"/>
                  </a:lnTo>
                  <a:lnTo>
                    <a:pt x="809" y="651"/>
                  </a:lnTo>
                  <a:lnTo>
                    <a:pt x="775" y="637"/>
                  </a:lnTo>
                  <a:lnTo>
                    <a:pt x="736" y="619"/>
                  </a:lnTo>
                  <a:lnTo>
                    <a:pt x="693" y="595"/>
                  </a:lnTo>
                  <a:lnTo>
                    <a:pt x="648" y="566"/>
                  </a:lnTo>
                  <a:lnTo>
                    <a:pt x="650" y="567"/>
                  </a:lnTo>
                  <a:lnTo>
                    <a:pt x="658" y="571"/>
                  </a:lnTo>
                  <a:lnTo>
                    <a:pt x="672" y="575"/>
                  </a:lnTo>
                  <a:lnTo>
                    <a:pt x="689" y="581"/>
                  </a:lnTo>
                  <a:lnTo>
                    <a:pt x="709" y="588"/>
                  </a:lnTo>
                  <a:lnTo>
                    <a:pt x="732" y="595"/>
                  </a:lnTo>
                  <a:lnTo>
                    <a:pt x="756" y="603"/>
                  </a:lnTo>
                  <a:lnTo>
                    <a:pt x="780" y="611"/>
                  </a:lnTo>
                  <a:lnTo>
                    <a:pt x="805" y="619"/>
                  </a:lnTo>
                  <a:lnTo>
                    <a:pt x="828" y="625"/>
                  </a:lnTo>
                  <a:lnTo>
                    <a:pt x="849" y="630"/>
                  </a:lnTo>
                  <a:lnTo>
                    <a:pt x="869" y="634"/>
                  </a:lnTo>
                  <a:lnTo>
                    <a:pt x="884" y="637"/>
                  </a:lnTo>
                  <a:lnTo>
                    <a:pt x="896" y="638"/>
                  </a:lnTo>
                  <a:lnTo>
                    <a:pt x="901" y="636"/>
                  </a:lnTo>
                  <a:lnTo>
                    <a:pt x="902" y="632"/>
                  </a:lnTo>
                  <a:lnTo>
                    <a:pt x="883" y="585"/>
                  </a:lnTo>
                  <a:lnTo>
                    <a:pt x="866" y="538"/>
                  </a:lnTo>
                  <a:lnTo>
                    <a:pt x="853" y="490"/>
                  </a:lnTo>
                  <a:lnTo>
                    <a:pt x="843" y="442"/>
                  </a:lnTo>
                  <a:lnTo>
                    <a:pt x="837" y="393"/>
                  </a:lnTo>
                  <a:lnTo>
                    <a:pt x="837" y="342"/>
                  </a:lnTo>
                  <a:lnTo>
                    <a:pt x="843" y="292"/>
                  </a:lnTo>
                  <a:lnTo>
                    <a:pt x="853" y="240"/>
                  </a:lnTo>
                  <a:lnTo>
                    <a:pt x="871" y="188"/>
                  </a:lnTo>
                  <a:lnTo>
                    <a:pt x="896" y="133"/>
                  </a:lnTo>
                  <a:lnTo>
                    <a:pt x="928" y="79"/>
                  </a:lnTo>
                  <a:lnTo>
                    <a:pt x="928" y="83"/>
                  </a:lnTo>
                  <a:lnTo>
                    <a:pt x="926" y="94"/>
                  </a:lnTo>
                  <a:lnTo>
                    <a:pt x="923" y="112"/>
                  </a:lnTo>
                  <a:lnTo>
                    <a:pt x="919" y="136"/>
                  </a:lnTo>
                  <a:lnTo>
                    <a:pt x="915" y="163"/>
                  </a:lnTo>
                  <a:lnTo>
                    <a:pt x="912" y="194"/>
                  </a:lnTo>
                  <a:lnTo>
                    <a:pt x="909" y="228"/>
                  </a:lnTo>
                  <a:lnTo>
                    <a:pt x="906" y="263"/>
                  </a:lnTo>
                  <a:lnTo>
                    <a:pt x="904" y="298"/>
                  </a:lnTo>
                  <a:lnTo>
                    <a:pt x="904" y="332"/>
                  </a:lnTo>
                  <a:lnTo>
                    <a:pt x="905" y="366"/>
                  </a:lnTo>
                  <a:lnTo>
                    <a:pt x="909" y="395"/>
                  </a:lnTo>
                  <a:lnTo>
                    <a:pt x="915" y="421"/>
                  </a:lnTo>
                  <a:lnTo>
                    <a:pt x="923" y="444"/>
                  </a:lnTo>
                  <a:lnTo>
                    <a:pt x="935" y="459"/>
                  </a:lnTo>
                  <a:lnTo>
                    <a:pt x="936" y="459"/>
                  </a:lnTo>
                  <a:lnTo>
                    <a:pt x="940" y="460"/>
                  </a:lnTo>
                  <a:lnTo>
                    <a:pt x="947" y="460"/>
                  </a:lnTo>
                  <a:lnTo>
                    <a:pt x="957" y="460"/>
                  </a:lnTo>
                  <a:lnTo>
                    <a:pt x="969" y="459"/>
                  </a:lnTo>
                  <a:lnTo>
                    <a:pt x="984" y="457"/>
                  </a:lnTo>
                  <a:lnTo>
                    <a:pt x="1003" y="450"/>
                  </a:lnTo>
                  <a:lnTo>
                    <a:pt x="1025" y="441"/>
                  </a:lnTo>
                  <a:lnTo>
                    <a:pt x="1049" y="429"/>
                  </a:lnTo>
                  <a:lnTo>
                    <a:pt x="1077" y="412"/>
                  </a:lnTo>
                  <a:lnTo>
                    <a:pt x="1108" y="390"/>
                  </a:lnTo>
                  <a:lnTo>
                    <a:pt x="1143" y="363"/>
                  </a:lnTo>
                  <a:lnTo>
                    <a:pt x="1181" y="331"/>
                  </a:lnTo>
                  <a:lnTo>
                    <a:pt x="1179" y="334"/>
                  </a:lnTo>
                  <a:lnTo>
                    <a:pt x="1175" y="342"/>
                  </a:lnTo>
                  <a:lnTo>
                    <a:pt x="1168" y="357"/>
                  </a:lnTo>
                  <a:lnTo>
                    <a:pt x="1156" y="375"/>
                  </a:lnTo>
                  <a:lnTo>
                    <a:pt x="1140" y="395"/>
                  </a:lnTo>
                  <a:lnTo>
                    <a:pt x="1121" y="418"/>
                  </a:lnTo>
                  <a:lnTo>
                    <a:pt x="1096" y="441"/>
                  </a:lnTo>
                  <a:lnTo>
                    <a:pt x="1066" y="466"/>
                  </a:lnTo>
                  <a:lnTo>
                    <a:pt x="1032" y="488"/>
                  </a:lnTo>
                  <a:lnTo>
                    <a:pt x="992" y="510"/>
                  </a:lnTo>
                  <a:lnTo>
                    <a:pt x="947" y="528"/>
                  </a:lnTo>
                  <a:lnTo>
                    <a:pt x="948" y="532"/>
                  </a:lnTo>
                  <a:lnTo>
                    <a:pt x="953" y="542"/>
                  </a:lnTo>
                  <a:lnTo>
                    <a:pt x="961" y="560"/>
                  </a:lnTo>
                  <a:lnTo>
                    <a:pt x="971" y="584"/>
                  </a:lnTo>
                  <a:lnTo>
                    <a:pt x="987" y="614"/>
                  </a:lnTo>
                  <a:lnTo>
                    <a:pt x="1005" y="649"/>
                  </a:lnTo>
                  <a:lnTo>
                    <a:pt x="1029" y="690"/>
                  </a:lnTo>
                  <a:lnTo>
                    <a:pt x="1056" y="737"/>
                  </a:lnTo>
                  <a:lnTo>
                    <a:pt x="1087" y="788"/>
                  </a:lnTo>
                  <a:lnTo>
                    <a:pt x="1125" y="843"/>
                  </a:lnTo>
                  <a:lnTo>
                    <a:pt x="1166" y="904"/>
                  </a:lnTo>
                  <a:lnTo>
                    <a:pt x="1213" y="968"/>
                  </a:lnTo>
                  <a:lnTo>
                    <a:pt x="1265" y="1035"/>
                  </a:lnTo>
                  <a:lnTo>
                    <a:pt x="1322" y="1107"/>
                  </a:lnTo>
                  <a:lnTo>
                    <a:pt x="1386" y="1181"/>
                  </a:lnTo>
                  <a:lnTo>
                    <a:pt x="1456" y="1257"/>
                  </a:lnTo>
                  <a:lnTo>
                    <a:pt x="1457" y="1254"/>
                  </a:lnTo>
                  <a:lnTo>
                    <a:pt x="1461" y="1243"/>
                  </a:lnTo>
                  <a:lnTo>
                    <a:pt x="1467" y="1226"/>
                  </a:lnTo>
                  <a:lnTo>
                    <a:pt x="1476" y="1203"/>
                  </a:lnTo>
                  <a:lnTo>
                    <a:pt x="1485" y="1174"/>
                  </a:lnTo>
                  <a:lnTo>
                    <a:pt x="1496" y="1139"/>
                  </a:lnTo>
                  <a:lnTo>
                    <a:pt x="1509" y="1100"/>
                  </a:lnTo>
                  <a:lnTo>
                    <a:pt x="1524" y="1056"/>
                  </a:lnTo>
                  <a:lnTo>
                    <a:pt x="1539" y="1008"/>
                  </a:lnTo>
                  <a:lnTo>
                    <a:pt x="1555" y="956"/>
                  </a:lnTo>
                  <a:lnTo>
                    <a:pt x="1572" y="900"/>
                  </a:lnTo>
                  <a:lnTo>
                    <a:pt x="1589" y="842"/>
                  </a:lnTo>
                  <a:lnTo>
                    <a:pt x="1606" y="781"/>
                  </a:lnTo>
                  <a:lnTo>
                    <a:pt x="1603" y="776"/>
                  </a:lnTo>
                  <a:lnTo>
                    <a:pt x="1595" y="768"/>
                  </a:lnTo>
                  <a:lnTo>
                    <a:pt x="1582" y="759"/>
                  </a:lnTo>
                  <a:lnTo>
                    <a:pt x="1564" y="746"/>
                  </a:lnTo>
                  <a:lnTo>
                    <a:pt x="1542" y="730"/>
                  </a:lnTo>
                  <a:lnTo>
                    <a:pt x="1519" y="711"/>
                  </a:lnTo>
                  <a:lnTo>
                    <a:pt x="1491" y="688"/>
                  </a:lnTo>
                  <a:lnTo>
                    <a:pt x="1464" y="660"/>
                  </a:lnTo>
                  <a:lnTo>
                    <a:pt x="1434" y="628"/>
                  </a:lnTo>
                  <a:lnTo>
                    <a:pt x="1405" y="590"/>
                  </a:lnTo>
                  <a:lnTo>
                    <a:pt x="1378" y="547"/>
                  </a:lnTo>
                  <a:lnTo>
                    <a:pt x="1352" y="498"/>
                  </a:lnTo>
                  <a:lnTo>
                    <a:pt x="1329" y="444"/>
                  </a:lnTo>
                  <a:lnTo>
                    <a:pt x="1329" y="444"/>
                  </a:lnTo>
                  <a:lnTo>
                    <a:pt x="1334" y="449"/>
                  </a:lnTo>
                  <a:lnTo>
                    <a:pt x="1342" y="459"/>
                  </a:lnTo>
                  <a:lnTo>
                    <a:pt x="1352" y="472"/>
                  </a:lnTo>
                  <a:lnTo>
                    <a:pt x="1365" y="488"/>
                  </a:lnTo>
                  <a:lnTo>
                    <a:pt x="1381" y="506"/>
                  </a:lnTo>
                  <a:lnTo>
                    <a:pt x="1398" y="527"/>
                  </a:lnTo>
                  <a:lnTo>
                    <a:pt x="1416" y="547"/>
                  </a:lnTo>
                  <a:lnTo>
                    <a:pt x="1435" y="569"/>
                  </a:lnTo>
                  <a:lnTo>
                    <a:pt x="1455" y="592"/>
                  </a:lnTo>
                  <a:lnTo>
                    <a:pt x="1476" y="614"/>
                  </a:lnTo>
                  <a:lnTo>
                    <a:pt x="1496" y="634"/>
                  </a:lnTo>
                  <a:lnTo>
                    <a:pt x="1517" y="654"/>
                  </a:lnTo>
                  <a:lnTo>
                    <a:pt x="1537" y="671"/>
                  </a:lnTo>
                  <a:lnTo>
                    <a:pt x="1556" y="685"/>
                  </a:lnTo>
                  <a:lnTo>
                    <a:pt x="1574" y="695"/>
                  </a:lnTo>
                  <a:lnTo>
                    <a:pt x="1590" y="703"/>
                  </a:lnTo>
                  <a:lnTo>
                    <a:pt x="1604" y="706"/>
                  </a:lnTo>
                  <a:lnTo>
                    <a:pt x="1616" y="703"/>
                  </a:lnTo>
                  <a:lnTo>
                    <a:pt x="1626" y="694"/>
                  </a:lnTo>
                  <a:lnTo>
                    <a:pt x="1632" y="680"/>
                  </a:lnTo>
                  <a:lnTo>
                    <a:pt x="1656" y="584"/>
                  </a:lnTo>
                  <a:lnTo>
                    <a:pt x="1680" y="486"/>
                  </a:lnTo>
                  <a:lnTo>
                    <a:pt x="1701" y="386"/>
                  </a:lnTo>
                  <a:lnTo>
                    <a:pt x="1717" y="286"/>
                  </a:lnTo>
                  <a:lnTo>
                    <a:pt x="1733" y="188"/>
                  </a:lnTo>
                  <a:lnTo>
                    <a:pt x="1743" y="92"/>
                  </a:lnTo>
                  <a:lnTo>
                    <a:pt x="1750" y="0"/>
                  </a:lnTo>
                  <a:close/>
                </a:path>
              </a:pathLst>
            </a:custGeom>
            <a:solidFill>
              <a:srgbClr val="44546A"/>
            </a:solidFill>
            <a:ln w="0">
              <a:noFill/>
              <a:prstDash val="solid"/>
              <a:round/>
            </a:ln>
          </p:spPr>
          <p:txBody>
            <a:bodyPr anchor="ctr"/>
            <a:p>
              <a:pPr algn="ctr"/>
              <a:endParaRPr sz="2400"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4" name="组合 53"/>
          <p:cNvGrpSpPr/>
          <p:nvPr/>
        </p:nvGrpSpPr>
        <p:grpSpPr>
          <a:xfrm>
            <a:off x="6645052" y="2121268"/>
            <a:ext cx="5315585" cy="2943148"/>
            <a:chOff x="4983789" y="1590951"/>
            <a:chExt cx="3986689" cy="2207361"/>
          </a:xfrm>
        </p:grpSpPr>
        <p:grpSp>
          <p:nvGrpSpPr>
            <p:cNvPr id="5" name="组合 4"/>
            <p:cNvGrpSpPr/>
            <p:nvPr/>
          </p:nvGrpSpPr>
          <p:grpSpPr>
            <a:xfrm>
              <a:off x="4983789" y="1590951"/>
              <a:ext cx="3986689" cy="2207361"/>
              <a:chOff x="7252121" y="2292502"/>
              <a:chExt cx="5315584" cy="2943148"/>
            </a:xfrm>
          </p:grpSpPr>
          <p:grpSp>
            <p:nvGrpSpPr>
              <p:cNvPr id="8" name="组合 7"/>
              <p:cNvGrpSpPr/>
              <p:nvPr/>
            </p:nvGrpSpPr>
            <p:grpSpPr>
              <a:xfrm>
                <a:off x="7252121" y="2292502"/>
                <a:ext cx="5157469" cy="735965"/>
                <a:chOff x="7252121" y="2292502"/>
                <a:chExt cx="5157469" cy="735965"/>
              </a:xfrm>
            </p:grpSpPr>
            <p:sp>
              <p:nvSpPr>
                <p:cNvPr id="15" name="任意多边形: 形状 14"/>
                <p:cNvSpPr/>
                <p:nvPr/>
              </p:nvSpPr>
              <p:spPr bwMode="auto">
                <a:xfrm>
                  <a:off x="7252121" y="2458077"/>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1">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文本框 12"/>
                <p:cNvSpPr txBox="1"/>
                <p:nvPr/>
              </p:nvSpPr>
              <p:spPr>
                <a:xfrm>
                  <a:off x="7613436" y="2292502"/>
                  <a:ext cx="4796154" cy="735965"/>
                </a:xfrm>
                <a:prstGeom prst="rect">
                  <a:avLst/>
                </a:prstGeom>
              </p:spPr>
              <p:txBody>
                <a:bodyPr vert="horz" wrap="square" lIns="146304" tIns="73152" rIns="146304" bIns="73152" anchor="ctr" anchorCtr="0">
                  <a:spAutoFit/>
                </a:bodyPr>
                <a:p>
                  <a:pPr algn="l">
                    <a:lnSpc>
                      <a:spcPct val="120000"/>
                    </a:lnSpc>
                    <a:spcBef>
                      <a:spcPct val="0"/>
                    </a:spcBef>
                  </a:pPr>
                  <a:r>
                    <a:rPr lang="zh-CN" altLang="en-US" sz="1600" b="1" dirty="0">
                      <a:solidFill>
                        <a:srgbClr val="1D9A78"/>
                      </a:solidFill>
                      <a:latin typeface="字魂59号-创粗黑" panose="00000500000000000000" pitchFamily="2" charset="-122"/>
                      <a:ea typeface="字魂59号-创粗黑" panose="00000500000000000000" pitchFamily="2" charset="-122"/>
                      <a:sym typeface="字魂59号-创粗黑" panose="00000500000000000000" pitchFamily="2" charset="-122"/>
                    </a:rPr>
                    <a:t>（1）传统技能型创业，指使用传统技术、工艺的创业项目，它具有永恒的生命力。</a:t>
                  </a:r>
                  <a:endParaRPr lang="zh-CN" altLang="en-US" sz="1600" b="1" dirty="0">
                    <a:solidFill>
                      <a:srgbClr val="1D9A78"/>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9" name="组合 8"/>
              <p:cNvGrpSpPr/>
              <p:nvPr/>
            </p:nvGrpSpPr>
            <p:grpSpPr>
              <a:xfrm>
                <a:off x="7252121" y="3526970"/>
                <a:ext cx="5157469" cy="474143"/>
                <a:chOff x="7252121" y="3526970"/>
                <a:chExt cx="5157469" cy="474143"/>
              </a:xfrm>
            </p:grpSpPr>
            <p:sp>
              <p:nvSpPr>
                <p:cNvPr id="13" name="任意多边形: 形状 12"/>
                <p:cNvSpPr/>
                <p:nvPr/>
              </p:nvSpPr>
              <p:spPr bwMode="auto">
                <a:xfrm>
                  <a:off x="7252121" y="3561704"/>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2">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文本框 10"/>
                <p:cNvSpPr txBox="1"/>
                <p:nvPr/>
              </p:nvSpPr>
              <p:spPr>
                <a:xfrm>
                  <a:off x="7613436" y="3526970"/>
                  <a:ext cx="4796154" cy="474143"/>
                </a:xfrm>
                <a:prstGeom prst="rect">
                  <a:avLst/>
                </a:prstGeom>
              </p:spPr>
              <p:txBody>
                <a:bodyPr vert="horz" wrap="square" lIns="146304" tIns="73152" rIns="146304" bIns="73152" anchor="ctr" anchorCtr="0">
                  <a:spAutoFit/>
                </a:bodyPr>
                <a:p>
                  <a:pPr algn="l">
                    <a:lnSpc>
                      <a:spcPct val="120000"/>
                    </a:lnSpc>
                    <a:spcBef>
                      <a:spcPct val="0"/>
                    </a:spcBef>
                  </a:pPr>
                  <a:r>
                    <a:rPr lang="zh-CN" altLang="en-US" sz="1600" b="1">
                      <a:solidFill>
                        <a:srgbClr val="8BC145"/>
                      </a:solidFill>
                      <a:latin typeface="字魂59号-创粗黑" panose="00000500000000000000" pitchFamily="2" charset="-122"/>
                      <a:ea typeface="字魂59号-创粗黑" panose="00000500000000000000" pitchFamily="2" charset="-122"/>
                      <a:sym typeface="字魂59号-创粗黑" panose="00000500000000000000" pitchFamily="2" charset="-122"/>
                    </a:rPr>
                    <a:t>（2）高新技术型创业，指知识密集度高，带有前沿性、研究开发性质的新技术、新产品项目。</a:t>
                  </a:r>
                  <a:endParaRPr lang="zh-CN" altLang="en-US" sz="1600" b="1">
                    <a:solidFill>
                      <a:srgbClr val="8BC145"/>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0" name="组合 9"/>
              <p:cNvGrpSpPr/>
              <p:nvPr/>
            </p:nvGrpSpPr>
            <p:grpSpPr>
              <a:xfrm>
                <a:off x="7252121" y="4499685"/>
                <a:ext cx="5315584" cy="735965"/>
                <a:chOff x="7252121" y="4499685"/>
                <a:chExt cx="5315584" cy="735965"/>
              </a:xfrm>
            </p:grpSpPr>
            <p:sp>
              <p:nvSpPr>
                <p:cNvPr id="11" name="任意多边形: 形状 10"/>
                <p:cNvSpPr/>
                <p:nvPr/>
              </p:nvSpPr>
              <p:spPr bwMode="auto">
                <a:xfrm>
                  <a:off x="7252121" y="4665331"/>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solidFill>
                  <a:schemeClr val="accent3">
                    <a:lumMod val="100000"/>
                  </a:schemeClr>
                </a:solidFill>
                <a:ln w="0">
                  <a:noFill/>
                  <a:prstDash val="solid"/>
                  <a:round/>
                </a:ln>
              </p:spPr>
              <p:txBody>
                <a:bodyPr anchor="ctr"/>
                <a:p>
                  <a:pPr algn="ctr"/>
                  <a:endParaRPr sz="21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文本框 8"/>
                <p:cNvSpPr txBox="1"/>
                <p:nvPr/>
              </p:nvSpPr>
              <p:spPr>
                <a:xfrm>
                  <a:off x="7613436" y="4499685"/>
                  <a:ext cx="4954269" cy="735965"/>
                </a:xfrm>
                <a:prstGeom prst="rect">
                  <a:avLst/>
                </a:prstGeom>
              </p:spPr>
              <p:txBody>
                <a:bodyPr vert="horz" wrap="square" lIns="146304" tIns="73152" rIns="146304" bIns="73152" anchor="ctr" anchorCtr="0">
                  <a:spAutoFit/>
                </a:bodyPr>
                <a:p>
                  <a:pPr algn="l">
                    <a:lnSpc>
                      <a:spcPct val="120000"/>
                    </a:lnSpc>
                    <a:spcBef>
                      <a:spcPct val="0"/>
                    </a:spcBef>
                  </a:pPr>
                  <a:r>
                    <a:rPr lang="zh-CN" altLang="en-US" sz="1600" b="1">
                      <a:solidFill>
                        <a:srgbClr val="36AFCE"/>
                      </a:solidFill>
                      <a:latin typeface="字魂59号-创粗黑" panose="00000500000000000000" pitchFamily="2" charset="-122"/>
                      <a:ea typeface="字魂59号-创粗黑" panose="00000500000000000000" pitchFamily="2" charset="-122"/>
                      <a:sym typeface="字魂59号-创粗黑" panose="00000500000000000000" pitchFamily="2" charset="-122"/>
                    </a:rPr>
                    <a:t>（3）知识服务型创业，指为人们提供知识、信息的创业项目。</a:t>
                  </a:r>
                  <a:endParaRPr lang="zh-CN" altLang="en-US" sz="1600" b="1">
                    <a:solidFill>
                      <a:srgbClr val="36AFCE"/>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cxnSp>
          <p:nvCxnSpPr>
            <p:cNvPr id="6" name="直接连接符 5"/>
            <p:cNvCxnSpPr/>
            <p:nvPr/>
          </p:nvCxnSpPr>
          <p:spPr>
            <a:xfrm>
              <a:off x="4983789" y="2269268"/>
              <a:ext cx="3236257" cy="0"/>
            </a:xfrm>
            <a:prstGeom prst="line">
              <a:avLst/>
            </a:prstGeom>
            <a:ln w="3175">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983789" y="3112230"/>
              <a:ext cx="3236257" cy="0"/>
            </a:xfrm>
            <a:prstGeom prst="line">
              <a:avLst/>
            </a:prstGeom>
            <a:ln w="3175">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6" name="文本框 17"/>
          <p:cNvSpPr txBox="1"/>
          <p:nvPr/>
        </p:nvSpPr>
        <p:spPr>
          <a:xfrm>
            <a:off x="1088390" y="381635"/>
            <a:ext cx="935482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根据创业项目性质，可分为传统技能、高新技术和知识服务型创业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2000"/>
                                        <p:tgtEl>
                                          <p:spTgt spid="54"/>
                                        </p:tgtEl>
                                      </p:cBhvr>
                                    </p:animEffect>
                                    <p:anim calcmode="lin" valueType="num">
                                      <p:cBhvr>
                                        <p:cTn id="12" dur="2000" fill="hold"/>
                                        <p:tgtEl>
                                          <p:spTgt spid="54"/>
                                        </p:tgtEl>
                                        <p:attrNameLst>
                                          <p:attrName>ppt_w</p:attrName>
                                        </p:attrNameLst>
                                      </p:cBhvr>
                                      <p:tavLst>
                                        <p:tav tm="0" fmla="#ppt_w*sin(2.5*pi*$)">
                                          <p:val>
                                            <p:fltVal val="0"/>
                                          </p:val>
                                        </p:tav>
                                        <p:tav tm="100000">
                                          <p:val>
                                            <p:fltVal val="1"/>
                                          </p:val>
                                        </p:tav>
                                      </p:tavLst>
                                    </p:anim>
                                    <p:anim calcmode="lin" valueType="num">
                                      <p:cBhvr>
                                        <p:cTn id="13" dur="2000" fill="hold"/>
                                        <p:tgtEl>
                                          <p:spTgt spid="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椭圆 11"/>
          <p:cNvSpPr>
            <a:spLocks noChangeArrowheads="1"/>
          </p:cNvSpPr>
          <p:nvPr/>
        </p:nvSpPr>
        <p:spPr bwMode="auto">
          <a:xfrm>
            <a:off x="4513225" y="5484285"/>
            <a:ext cx="2655599" cy="58420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ln>
        </p:spPr>
        <p:txBody>
          <a:bodyPr anchor="ctr"/>
          <a:p>
            <a:pPr algn="ctr" eaLnBrk="1" hangingPunct="1">
              <a:buFont typeface="Arial" panose="020B0604020202020204" pitchFamily="34" charset="0"/>
              <a:buNone/>
            </a:pPr>
            <a:endParaRPr lang="zh-CN" altLang="en-US" sz="24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2"/>
          <p:cNvGrpSpPr/>
          <p:nvPr/>
        </p:nvGrpSpPr>
        <p:grpSpPr bwMode="auto">
          <a:xfrm>
            <a:off x="4297391" y="1748370"/>
            <a:ext cx="2164683" cy="1530351"/>
            <a:chOff x="0" y="0"/>
            <a:chExt cx="1624019" cy="1147515"/>
          </a:xfrm>
        </p:grpSpPr>
        <p:grpSp>
          <p:nvGrpSpPr>
            <p:cNvPr id="3" name="组合 7"/>
            <p:cNvGrpSpPr/>
            <p:nvPr/>
          </p:nvGrpSpPr>
          <p:grpSpPr bwMode="auto">
            <a:xfrm>
              <a:off x="0" y="0"/>
              <a:ext cx="1624019" cy="1147515"/>
              <a:chOff x="0" y="0"/>
              <a:chExt cx="2070437" cy="1462949"/>
            </a:xfrm>
          </p:grpSpPr>
          <p:sp>
            <p:nvSpPr>
              <p:cNvPr id="26641" name="等腰三角形 6"/>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2" name="右箭头 5"/>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5" name="组合 13"/>
          <p:cNvGrpSpPr/>
          <p:nvPr/>
        </p:nvGrpSpPr>
        <p:grpSpPr bwMode="auto">
          <a:xfrm>
            <a:off x="6483232" y="1989667"/>
            <a:ext cx="1529877" cy="2165351"/>
            <a:chOff x="0" y="0"/>
            <a:chExt cx="1147515" cy="1624019"/>
          </a:xfrm>
        </p:grpSpPr>
        <p:grpSp>
          <p:nvGrpSpPr>
            <p:cNvPr id="56" name="组合 16"/>
            <p:cNvGrpSpPr/>
            <p:nvPr/>
          </p:nvGrpSpPr>
          <p:grpSpPr bwMode="auto">
            <a:xfrm rot="5400000">
              <a:off x="-238252" y="238252"/>
              <a:ext cx="1624019" cy="1147515"/>
              <a:chOff x="0" y="0"/>
              <a:chExt cx="2070437" cy="1462949"/>
            </a:xfrm>
          </p:grpSpPr>
          <p:sp>
            <p:nvSpPr>
              <p:cNvPr id="26646" name="等腰三角形 6"/>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7" name="组合 14"/>
          <p:cNvGrpSpPr/>
          <p:nvPr/>
        </p:nvGrpSpPr>
        <p:grpSpPr bwMode="auto">
          <a:xfrm>
            <a:off x="5622016" y="4106337"/>
            <a:ext cx="2164683" cy="1530351"/>
            <a:chOff x="0" y="0"/>
            <a:chExt cx="1624019" cy="1147515"/>
          </a:xfrm>
        </p:grpSpPr>
        <p:grpSp>
          <p:nvGrpSpPr>
            <p:cNvPr id="58" name="组合 19"/>
            <p:cNvGrpSpPr/>
            <p:nvPr/>
          </p:nvGrpSpPr>
          <p:grpSpPr bwMode="auto">
            <a:xfrm rot="10800000">
              <a:off x="0" y="0"/>
              <a:ext cx="1624019" cy="1147515"/>
              <a:chOff x="0" y="0"/>
              <a:chExt cx="2070437" cy="1462949"/>
            </a:xfrm>
          </p:grpSpPr>
          <p:sp>
            <p:nvSpPr>
              <p:cNvPr id="26651" name="等腰三角形 6"/>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2" name="右箭头 5"/>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9" name="组合 15"/>
          <p:cNvGrpSpPr/>
          <p:nvPr/>
        </p:nvGrpSpPr>
        <p:grpSpPr bwMode="auto">
          <a:xfrm>
            <a:off x="4083672" y="3202520"/>
            <a:ext cx="1529877" cy="2165349"/>
            <a:chOff x="0" y="0"/>
            <a:chExt cx="1147515" cy="1624019"/>
          </a:xfrm>
        </p:grpSpPr>
        <p:grpSp>
          <p:nvGrpSpPr>
            <p:cNvPr id="60" name="组合 22"/>
            <p:cNvGrpSpPr/>
            <p:nvPr/>
          </p:nvGrpSpPr>
          <p:grpSpPr bwMode="auto">
            <a:xfrm rot="-5400000">
              <a:off x="-238252" y="238252"/>
              <a:ext cx="1624019" cy="1147515"/>
              <a:chOff x="0" y="0"/>
              <a:chExt cx="2070437" cy="1462949"/>
            </a:xfrm>
          </p:grpSpPr>
          <p:sp>
            <p:nvSpPr>
              <p:cNvPr id="26656" name="等腰三角形 6"/>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6660" name="矩形 1"/>
          <p:cNvSpPr>
            <a:spLocks noChangeArrowheads="1"/>
          </p:cNvSpPr>
          <p:nvPr/>
        </p:nvSpPr>
        <p:spPr bwMode="auto">
          <a:xfrm>
            <a:off x="608965" y="2025015"/>
            <a:ext cx="3376930" cy="953135"/>
          </a:xfrm>
          <a:prstGeom prst="rect">
            <a:avLst/>
          </a:prstGeom>
          <a:noFill/>
          <a:ln w="9525">
            <a:noFill/>
            <a:miter lim="800000"/>
          </a:ln>
        </p:spPr>
        <p:txBody>
          <a:bodyPr wrap="square">
            <a:spAutoFit/>
          </a:bodyPr>
          <a:p>
            <a:pPr algn="just" eaLnBrk="1" hangingPunct="1">
              <a:buFont typeface="Arial" panose="020B0604020202020204" pitchFamily="34" charset="0"/>
              <a:buNone/>
            </a:pPr>
            <a:r>
              <a:rPr lang="zh-CN" altLang="en-US"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（1）依附型创业，可分为两种情况：一是依附于大企业或产业链而生存，为大企业提供配套服务。二是特许经营权的使用。</a:t>
            </a:r>
            <a:endParaRPr lang="zh-CN" altLang="en-US"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2" name="矩形 1"/>
          <p:cNvSpPr>
            <a:spLocks noChangeArrowheads="1"/>
          </p:cNvSpPr>
          <p:nvPr/>
        </p:nvSpPr>
        <p:spPr bwMode="auto">
          <a:xfrm>
            <a:off x="608965" y="4154805"/>
            <a:ext cx="3376930" cy="1168400"/>
          </a:xfrm>
          <a:prstGeom prst="rect">
            <a:avLst/>
          </a:prstGeom>
          <a:noFill/>
          <a:ln w="9525">
            <a:noFill/>
            <a:miter lim="800000"/>
          </a:ln>
        </p:spPr>
        <p:txBody>
          <a:bodyPr wrap="square">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（4）对抗型创业，指进入其他企业已形成垄断地位的某个市场，与之对抗较量。这类创业风险最高，必须在知己知彼、科学决策的前提下，抓住市场机遇，乘势而上，把自己的优势发挥到淋漓尽致。</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4" name="矩形 1"/>
          <p:cNvSpPr>
            <a:spLocks noChangeArrowheads="1"/>
          </p:cNvSpPr>
          <p:nvPr/>
        </p:nvSpPr>
        <p:spPr bwMode="auto">
          <a:xfrm>
            <a:off x="8201436" y="2025019"/>
            <a:ext cx="3269240" cy="1383665"/>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尾随型创业，即模仿他人创业，“学着别人做”。其特点，一是短期内只求能维持下去，随着学习的成熟，再逐步进入强者行列；二是在市场上拾遗补缺阙，不求独家承揽全部业务，只求在市场上分得一杯羹。</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6" name="矩形 1"/>
          <p:cNvSpPr>
            <a:spLocks noChangeArrowheads="1"/>
          </p:cNvSpPr>
          <p:nvPr/>
        </p:nvSpPr>
        <p:spPr bwMode="auto">
          <a:xfrm>
            <a:off x="8201436" y="4154808"/>
            <a:ext cx="3269240" cy="1383665"/>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（3）独创型创业，指提供的产品或服务能够填补市场空白。大到商品独创性，小到商品的某种技术的独创性。独创产品是指具有非同一般的生产工艺、配方、原科、核心技术，又有长期市场需求的产品。</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17"/>
          <p:cNvSpPr txBox="1"/>
          <p:nvPr/>
        </p:nvSpPr>
        <p:spPr>
          <a:xfrm>
            <a:off x="1088390" y="381635"/>
            <a:ext cx="1038225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根据创业方向或风险，可分为依附型、尾随型、独创型和对抗型创业</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par>
                                <p:cTn id="24" presetID="2" presetClass="entr" presetSubtype="2" fill="hold" grpId="0" nodeType="withEffect">
                                  <p:stCondLst>
                                    <p:cond delay="200"/>
                                  </p:stCondLst>
                                  <p:childTnLst>
                                    <p:set>
                                      <p:cBhvr>
                                        <p:cTn id="25" dur="1" fill="hold">
                                          <p:stCondLst>
                                            <p:cond delay="0"/>
                                          </p:stCondLst>
                                        </p:cTn>
                                        <p:tgtEl>
                                          <p:spTgt spid="26660"/>
                                        </p:tgtEl>
                                        <p:attrNameLst>
                                          <p:attrName>style.visibility</p:attrName>
                                        </p:attrNameLst>
                                      </p:cBhvr>
                                      <p:to>
                                        <p:strVal val="visible"/>
                                      </p:to>
                                    </p:set>
                                    <p:anim calcmode="lin" valueType="num">
                                      <p:cBhvr additive="base">
                                        <p:cTn id="26" dur="300" fill="hold"/>
                                        <p:tgtEl>
                                          <p:spTgt spid="26660"/>
                                        </p:tgtEl>
                                        <p:attrNameLst>
                                          <p:attrName>ppt_x</p:attrName>
                                        </p:attrNameLst>
                                      </p:cBhvr>
                                      <p:tavLst>
                                        <p:tav tm="0">
                                          <p:val>
                                            <p:strVal val="1+#ppt_w/2"/>
                                          </p:val>
                                        </p:tav>
                                        <p:tav tm="100000">
                                          <p:val>
                                            <p:strVal val="#ppt_x"/>
                                          </p:val>
                                        </p:tav>
                                      </p:tavLst>
                                    </p:anim>
                                    <p:anim calcmode="lin" valueType="num">
                                      <p:cBhvr additive="base">
                                        <p:cTn id="27" dur="300" fill="hold"/>
                                        <p:tgtEl>
                                          <p:spTgt spid="2666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00"/>
                                  </p:stCondLst>
                                  <p:childTnLst>
                                    <p:set>
                                      <p:cBhvr>
                                        <p:cTn id="29" dur="1" fill="hold">
                                          <p:stCondLst>
                                            <p:cond delay="0"/>
                                          </p:stCondLst>
                                        </p:cTn>
                                        <p:tgtEl>
                                          <p:spTgt spid="26662"/>
                                        </p:tgtEl>
                                        <p:attrNameLst>
                                          <p:attrName>style.visibility</p:attrName>
                                        </p:attrNameLst>
                                      </p:cBhvr>
                                      <p:to>
                                        <p:strVal val="visible"/>
                                      </p:to>
                                    </p:set>
                                    <p:anim calcmode="lin" valueType="num">
                                      <p:cBhvr additive="base">
                                        <p:cTn id="30" dur="300" fill="hold"/>
                                        <p:tgtEl>
                                          <p:spTgt spid="26662"/>
                                        </p:tgtEl>
                                        <p:attrNameLst>
                                          <p:attrName>ppt_x</p:attrName>
                                        </p:attrNameLst>
                                      </p:cBhvr>
                                      <p:tavLst>
                                        <p:tav tm="0">
                                          <p:val>
                                            <p:strVal val="1+#ppt_w/2"/>
                                          </p:val>
                                        </p:tav>
                                        <p:tav tm="100000">
                                          <p:val>
                                            <p:strVal val="#ppt_x"/>
                                          </p:val>
                                        </p:tav>
                                      </p:tavLst>
                                    </p:anim>
                                    <p:anim calcmode="lin" valueType="num">
                                      <p:cBhvr additive="base">
                                        <p:cTn id="31" dur="300" fill="hold"/>
                                        <p:tgtEl>
                                          <p:spTgt spid="2666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00"/>
                                  </p:stCondLst>
                                  <p:childTnLst>
                                    <p:set>
                                      <p:cBhvr>
                                        <p:cTn id="33" dur="1" fill="hold">
                                          <p:stCondLst>
                                            <p:cond delay="0"/>
                                          </p:stCondLst>
                                        </p:cTn>
                                        <p:tgtEl>
                                          <p:spTgt spid="26664"/>
                                        </p:tgtEl>
                                        <p:attrNameLst>
                                          <p:attrName>style.visibility</p:attrName>
                                        </p:attrNameLst>
                                      </p:cBhvr>
                                      <p:to>
                                        <p:strVal val="visible"/>
                                      </p:to>
                                    </p:set>
                                    <p:anim calcmode="lin" valueType="num">
                                      <p:cBhvr additive="base">
                                        <p:cTn id="34" dur="300" fill="hold"/>
                                        <p:tgtEl>
                                          <p:spTgt spid="26664"/>
                                        </p:tgtEl>
                                        <p:attrNameLst>
                                          <p:attrName>ppt_x</p:attrName>
                                        </p:attrNameLst>
                                      </p:cBhvr>
                                      <p:tavLst>
                                        <p:tav tm="0">
                                          <p:val>
                                            <p:strVal val="1+#ppt_w/2"/>
                                          </p:val>
                                        </p:tav>
                                        <p:tav tm="100000">
                                          <p:val>
                                            <p:strVal val="#ppt_x"/>
                                          </p:val>
                                        </p:tav>
                                      </p:tavLst>
                                    </p:anim>
                                    <p:anim calcmode="lin" valueType="num">
                                      <p:cBhvr additive="base">
                                        <p:cTn id="35" dur="300" fill="hold"/>
                                        <p:tgtEl>
                                          <p:spTgt spid="2666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6666"/>
                                        </p:tgtEl>
                                        <p:attrNameLst>
                                          <p:attrName>style.visibility</p:attrName>
                                        </p:attrNameLst>
                                      </p:cBhvr>
                                      <p:to>
                                        <p:strVal val="visible"/>
                                      </p:to>
                                    </p:set>
                                    <p:anim calcmode="lin" valueType="num">
                                      <p:cBhvr additive="base">
                                        <p:cTn id="38" dur="300" fill="hold"/>
                                        <p:tgtEl>
                                          <p:spTgt spid="26666"/>
                                        </p:tgtEl>
                                        <p:attrNameLst>
                                          <p:attrName>ppt_x</p:attrName>
                                        </p:attrNameLst>
                                      </p:cBhvr>
                                      <p:tavLst>
                                        <p:tav tm="0">
                                          <p:val>
                                            <p:strVal val="1+#ppt_w/2"/>
                                          </p:val>
                                        </p:tav>
                                        <p:tav tm="100000">
                                          <p:val>
                                            <p:strVal val="#ppt_x"/>
                                          </p:val>
                                        </p:tav>
                                      </p:tavLst>
                                    </p:anim>
                                    <p:anim calcmode="lin" valueType="num">
                                      <p:cBhvr additive="base">
                                        <p:cTn id="3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26660" grpId="0" autoUpdateAnimBg="0"/>
      <p:bldP spid="26662" grpId="0" autoUpdateAnimBg="0"/>
      <p:bldP spid="26664" grpId="0" autoUpdateAnimBg="0"/>
      <p:bldP spid="2666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创新意识</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4640580" cy="881380"/>
            <a:chOff x="7225" y="2228"/>
            <a:chExt cx="7308" cy="1388"/>
          </a:xfrm>
        </p:grpSpPr>
        <p:grpSp>
          <p:nvGrpSpPr>
            <p:cNvPr id="8" name="ïslidé"/>
            <p:cNvGrpSpPr/>
            <p:nvPr/>
          </p:nvGrpSpPr>
          <p:grpSpPr>
            <a:xfrm rot="0">
              <a:off x="7225" y="2228"/>
              <a:ext cx="7309" cy="1223"/>
              <a:chOff x="2034026" y="2490855"/>
              <a:chExt cx="3731024"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3150" y="2630807"/>
                <a:ext cx="3001900"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创造性思维</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创新方法</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创新能力</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1D9A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05</a:t>
                </a:r>
                <a:endPar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创业概述</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587875" y="5346700"/>
            <a:ext cx="5493385" cy="881380"/>
            <a:chOff x="7225" y="8420"/>
            <a:chExt cx="8651" cy="1388"/>
          </a:xfrm>
        </p:grpSpPr>
        <p:grpSp>
          <p:nvGrpSpPr>
            <p:cNvPr id="30" name="ïs1ïďe"/>
            <p:cNvGrpSpPr/>
            <p:nvPr/>
          </p:nvGrpSpPr>
          <p:grpSpPr>
            <a:xfrm rot="0">
              <a:off x="7225" y="8420"/>
              <a:ext cx="8651" cy="1223"/>
              <a:chOff x="2034026" y="4161896"/>
              <a:chExt cx="4416353" cy="624349"/>
            </a:xfrm>
          </p:grpSpPr>
          <p:sp>
            <p:nvSpPr>
              <p:cNvPr id="31" name="ïṡlïḓè"/>
              <p:cNvSpPr/>
              <p:nvPr/>
            </p:nvSpPr>
            <p:spPr>
              <a:xfrm>
                <a:off x="2034026" y="4161896"/>
                <a:ext cx="624349" cy="624349"/>
              </a:xfrm>
              <a:prstGeom prst="ellipse">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06</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isļíḋe"/>
              <p:cNvSpPr/>
              <p:nvPr/>
            </p:nvSpPr>
            <p:spPr bwMode="auto">
              <a:xfrm>
                <a:off x="2763023" y="4301775"/>
                <a:ext cx="3687356"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创业团队与创业文化</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4" name="直接连接符 22"/>
            <p:cNvCxnSpPr/>
            <p:nvPr/>
          </p:nvCxnSpPr>
          <p:spPr>
            <a:xfrm>
              <a:off x="8857" y="9808"/>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5"/>
          <p:cNvGrpSpPr/>
          <p:nvPr/>
        </p:nvGrpSpPr>
        <p:grpSpPr>
          <a:xfrm>
            <a:off x="0" y="3175"/>
            <a:ext cx="12192000" cy="6854825"/>
            <a:chOff x="0" y="3175"/>
            <a:chExt cx="12192000" cy="6854825"/>
          </a:xfrm>
        </p:grpSpPr>
        <p:sp>
          <p:nvSpPr>
            <p:cNvPr id="27"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8"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9" name="矩形 28"/>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1" name="文本框 17"/>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 name="Group 11"/>
          <p:cNvGrpSpPr/>
          <p:nvPr/>
        </p:nvGrpSpPr>
        <p:grpSpPr>
          <a:xfrm>
            <a:off x="827324" y="2070132"/>
            <a:ext cx="1851692" cy="1851692"/>
            <a:chOff x="7049948" y="3876028"/>
            <a:chExt cx="1867436" cy="1867436"/>
          </a:xfrm>
        </p:grpSpPr>
        <p:sp>
          <p:nvSpPr>
            <p:cNvPr id="3" name="Partial Circle 12"/>
            <p:cNvSpPr/>
            <p:nvPr/>
          </p:nvSpPr>
          <p:spPr>
            <a:xfrm>
              <a:off x="7049948" y="3876028"/>
              <a:ext cx="1867436" cy="1867436"/>
            </a:xfrm>
            <a:prstGeom prst="pie">
              <a:avLst>
                <a:gd name="adj1" fmla="val 16198735"/>
                <a:gd name="adj2" fmla="val 113535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13"/>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id-ID" sz="2000" dirty="0">
                  <a:latin typeface="思源黑体" panose="020B0500000000000000" pitchFamily="34" charset="-122"/>
                  <a:ea typeface="思源黑体" panose="020B0500000000000000" pitchFamily="34" charset="-122"/>
                  <a:sym typeface="思源黑体" panose="020B0500000000000000" pitchFamily="34" charset="-122"/>
                </a:rPr>
                <a:t>1</a:t>
              </a:r>
              <a:endParaRPr lang="en-US" altLang="id-ID" sz="20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7" name="Freeform 65"/>
          <p:cNvSpPr>
            <a:spLocks noChangeArrowheads="1"/>
          </p:cNvSpPr>
          <p:nvPr/>
        </p:nvSpPr>
        <p:spPr bwMode="auto">
          <a:xfrm>
            <a:off x="1075966" y="4111484"/>
            <a:ext cx="258913" cy="260454"/>
          </a:xfrm>
          <a:custGeom>
            <a:avLst/>
            <a:gdLst>
              <a:gd name="T0" fmla="*/ 173935 w 619"/>
              <a:gd name="T1" fmla="*/ 21281 h 619"/>
              <a:gd name="T2" fmla="*/ 173935 w 619"/>
              <a:gd name="T3" fmla="*/ 21281 h 619"/>
              <a:gd name="T4" fmla="*/ 79257 w 619"/>
              <a:gd name="T5" fmla="*/ 42561 h 619"/>
              <a:gd name="T6" fmla="*/ 52718 w 619"/>
              <a:gd name="T7" fmla="*/ 90172 h 619"/>
              <a:gd name="T8" fmla="*/ 0 w 619"/>
              <a:gd name="T9" fmla="*/ 127683 h 619"/>
              <a:gd name="T10" fmla="*/ 52718 w 619"/>
              <a:gd name="T11" fmla="*/ 159423 h 619"/>
              <a:gd name="T12" fmla="*/ 68498 w 619"/>
              <a:gd name="T13" fmla="*/ 207034 h 619"/>
              <a:gd name="T14" fmla="*/ 116196 w 619"/>
              <a:gd name="T15" fmla="*/ 191164 h 619"/>
              <a:gd name="T16" fmla="*/ 168914 w 619"/>
              <a:gd name="T17" fmla="*/ 222904 h 619"/>
              <a:gd name="T18" fmla="*/ 173935 w 619"/>
              <a:gd name="T19" fmla="*/ 159423 h 619"/>
              <a:gd name="T20" fmla="*/ 200473 w 619"/>
              <a:gd name="T21" fmla="*/ 111452 h 619"/>
              <a:gd name="T22" fmla="*/ 173935 w 619"/>
              <a:gd name="T23" fmla="*/ 21281 h 619"/>
              <a:gd name="T24" fmla="*/ 73877 w 619"/>
              <a:gd name="T25" fmla="*/ 191164 h 619"/>
              <a:gd name="T26" fmla="*/ 73877 w 619"/>
              <a:gd name="T27" fmla="*/ 191164 h 619"/>
              <a:gd name="T28" fmla="*/ 68498 w 619"/>
              <a:gd name="T29" fmla="*/ 164473 h 619"/>
              <a:gd name="T30" fmla="*/ 105437 w 619"/>
              <a:gd name="T31" fmla="*/ 185754 h 619"/>
              <a:gd name="T32" fmla="*/ 73877 w 619"/>
              <a:gd name="T33" fmla="*/ 191164 h 619"/>
              <a:gd name="T34" fmla="*/ 190073 w 619"/>
              <a:gd name="T35" fmla="*/ 106403 h 619"/>
              <a:gd name="T36" fmla="*/ 190073 w 619"/>
              <a:gd name="T37" fmla="*/ 106403 h 619"/>
              <a:gd name="T38" fmla="*/ 163535 w 619"/>
              <a:gd name="T39" fmla="*/ 154013 h 619"/>
              <a:gd name="T40" fmla="*/ 158155 w 619"/>
              <a:gd name="T41" fmla="*/ 201984 h 619"/>
              <a:gd name="T42" fmla="*/ 26180 w 619"/>
              <a:gd name="T43" fmla="*/ 127683 h 619"/>
              <a:gd name="T44" fmla="*/ 63119 w 619"/>
              <a:gd name="T45" fmla="*/ 100992 h 619"/>
              <a:gd name="T46" fmla="*/ 95037 w 619"/>
              <a:gd name="T47" fmla="*/ 53021 h 619"/>
              <a:gd name="T48" fmla="*/ 168914 w 619"/>
              <a:gd name="T49" fmla="*/ 31740 h 619"/>
              <a:gd name="T50" fmla="*/ 190073 w 619"/>
              <a:gd name="T51" fmla="*/ 106403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tx1">
              <a:lumMod val="85000"/>
              <a:lumOff val="15000"/>
            </a:schemeClr>
          </a:solidFill>
          <a:ln>
            <a:noFill/>
          </a:ln>
          <a:effec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9" name="Group 25"/>
          <p:cNvGrpSpPr/>
          <p:nvPr/>
        </p:nvGrpSpPr>
        <p:grpSpPr>
          <a:xfrm>
            <a:off x="3621324" y="2070132"/>
            <a:ext cx="1851692" cy="1851692"/>
            <a:chOff x="7049948" y="3876028"/>
            <a:chExt cx="1867436" cy="1867436"/>
          </a:xfrm>
        </p:grpSpPr>
        <p:sp>
          <p:nvSpPr>
            <p:cNvPr id="10" name="Partial Circle 26"/>
            <p:cNvSpPr/>
            <p:nvPr/>
          </p:nvSpPr>
          <p:spPr>
            <a:xfrm>
              <a:off x="7049948" y="3876028"/>
              <a:ext cx="1867436" cy="1867436"/>
            </a:xfrm>
            <a:prstGeom prst="pie">
              <a:avLst>
                <a:gd name="adj1" fmla="val 16198735"/>
                <a:gd name="adj2" fmla="val 72628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Oval 27"/>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id-ID" sz="2000" dirty="0">
                  <a:latin typeface="思源黑体" panose="020B0500000000000000" pitchFamily="34" charset="-122"/>
                  <a:ea typeface="思源黑体" panose="020B0500000000000000" pitchFamily="34" charset="-122"/>
                  <a:sym typeface="思源黑体" panose="020B0500000000000000" pitchFamily="34" charset="-122"/>
                </a:rPr>
                <a:t>2</a:t>
              </a:r>
              <a:endParaRPr lang="en-US" altLang="id-ID" sz="20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2" name="Group 32"/>
          <p:cNvGrpSpPr/>
          <p:nvPr/>
        </p:nvGrpSpPr>
        <p:grpSpPr>
          <a:xfrm>
            <a:off x="6514277" y="2070132"/>
            <a:ext cx="1851692" cy="1851692"/>
            <a:chOff x="7049948" y="3876028"/>
            <a:chExt cx="1867436" cy="1867436"/>
          </a:xfrm>
        </p:grpSpPr>
        <p:sp>
          <p:nvSpPr>
            <p:cNvPr id="13" name="Partial Circle 33"/>
            <p:cNvSpPr/>
            <p:nvPr/>
          </p:nvSpPr>
          <p:spPr>
            <a:xfrm>
              <a:off x="7049948" y="3876028"/>
              <a:ext cx="1867436" cy="1867436"/>
            </a:xfrm>
            <a:prstGeom prst="pie">
              <a:avLst>
                <a:gd name="adj1" fmla="val 16198735"/>
                <a:gd name="adj2" fmla="val 131017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Oval 34"/>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id-ID" sz="2000" dirty="0">
                  <a:latin typeface="思源黑体" panose="020B0500000000000000" pitchFamily="34" charset="-122"/>
                  <a:ea typeface="思源黑体" panose="020B0500000000000000" pitchFamily="34" charset="-122"/>
                  <a:sym typeface="思源黑体" panose="020B0500000000000000" pitchFamily="34" charset="-122"/>
                </a:rPr>
                <a:t>3</a:t>
              </a:r>
              <a:endParaRPr lang="en-US" altLang="id-ID" sz="20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15" name="Group 39"/>
          <p:cNvGrpSpPr/>
          <p:nvPr/>
        </p:nvGrpSpPr>
        <p:grpSpPr>
          <a:xfrm>
            <a:off x="9308277" y="2070132"/>
            <a:ext cx="1851692" cy="1851692"/>
            <a:chOff x="7049948" y="3876028"/>
            <a:chExt cx="1867436" cy="1867436"/>
          </a:xfrm>
        </p:grpSpPr>
        <p:sp>
          <p:nvSpPr>
            <p:cNvPr id="16" name="Partial Circle 40"/>
            <p:cNvSpPr/>
            <p:nvPr/>
          </p:nvSpPr>
          <p:spPr>
            <a:xfrm>
              <a:off x="7049948" y="3876028"/>
              <a:ext cx="1867436" cy="1867436"/>
            </a:xfrm>
            <a:prstGeom prst="pie">
              <a:avLst>
                <a:gd name="adj1" fmla="val 16198735"/>
                <a:gd name="adj2" fmla="val 99560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Oval 41"/>
            <p:cNvSpPr/>
            <p:nvPr/>
          </p:nvSpPr>
          <p:spPr>
            <a:xfrm>
              <a:off x="7309670" y="4134595"/>
              <a:ext cx="1347991" cy="134799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id-ID" sz="2000" dirty="0">
                  <a:latin typeface="思源黑体" panose="020B0500000000000000" pitchFamily="34" charset="-122"/>
                  <a:ea typeface="思源黑体" panose="020B0500000000000000" pitchFamily="34" charset="-122"/>
                  <a:sym typeface="思源黑体" panose="020B0500000000000000" pitchFamily="34" charset="-122"/>
                </a:rPr>
                <a:t>4</a:t>
              </a:r>
              <a:endParaRPr lang="en-US" altLang="id-ID" sz="20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0" name="Freeform 136"/>
          <p:cNvSpPr>
            <a:spLocks noChangeArrowheads="1"/>
          </p:cNvSpPr>
          <p:nvPr/>
        </p:nvSpPr>
        <p:spPr bwMode="auto">
          <a:xfrm>
            <a:off x="9595671" y="4110294"/>
            <a:ext cx="220162" cy="220162"/>
          </a:xfrm>
          <a:custGeom>
            <a:avLst/>
            <a:gdLst>
              <a:gd name="T0" fmla="*/ 180642 w 634"/>
              <a:gd name="T1" fmla="*/ 84715 h 634"/>
              <a:gd name="T2" fmla="*/ 180642 w 634"/>
              <a:gd name="T3" fmla="*/ 127253 h 634"/>
              <a:gd name="T4" fmla="*/ 180642 w 634"/>
              <a:gd name="T5" fmla="*/ 84715 h 634"/>
              <a:gd name="T6" fmla="*/ 186051 w 634"/>
              <a:gd name="T7" fmla="*/ 116798 h 634"/>
              <a:gd name="T8" fmla="*/ 169825 w 634"/>
              <a:gd name="T9" fmla="*/ 100937 h 634"/>
              <a:gd name="T10" fmla="*/ 186051 w 634"/>
              <a:gd name="T11" fmla="*/ 116798 h 634"/>
              <a:gd name="T12" fmla="*/ 191098 w 634"/>
              <a:gd name="T13" fmla="*/ 185652 h 634"/>
              <a:gd name="T14" fmla="*/ 159369 w 634"/>
              <a:gd name="T15" fmla="*/ 191059 h 634"/>
              <a:gd name="T16" fmla="*/ 191098 w 634"/>
              <a:gd name="T17" fmla="*/ 201874 h 634"/>
              <a:gd name="T18" fmla="*/ 191098 w 634"/>
              <a:gd name="T19" fmla="*/ 185652 h 634"/>
              <a:gd name="T20" fmla="*/ 127639 w 634"/>
              <a:gd name="T21" fmla="*/ 84715 h 634"/>
              <a:gd name="T22" fmla="*/ 32090 w 634"/>
              <a:gd name="T23" fmla="*/ 100937 h 634"/>
              <a:gd name="T24" fmla="*/ 42546 w 634"/>
              <a:gd name="T25" fmla="*/ 201874 h 634"/>
              <a:gd name="T26" fmla="*/ 143504 w 634"/>
              <a:gd name="T27" fmla="*/ 185652 h 634"/>
              <a:gd name="T28" fmla="*/ 127639 w 634"/>
              <a:gd name="T29" fmla="*/ 84715 h 634"/>
              <a:gd name="T30" fmla="*/ 127639 w 634"/>
              <a:gd name="T31" fmla="*/ 180605 h 634"/>
              <a:gd name="T32" fmla="*/ 53363 w 634"/>
              <a:gd name="T33" fmla="*/ 185652 h 634"/>
              <a:gd name="T34" fmla="*/ 42546 w 634"/>
              <a:gd name="T35" fmla="*/ 105984 h 634"/>
              <a:gd name="T36" fmla="*/ 122231 w 634"/>
              <a:gd name="T37" fmla="*/ 100937 h 634"/>
              <a:gd name="T38" fmla="*/ 127639 w 634"/>
              <a:gd name="T39" fmla="*/ 180605 h 634"/>
              <a:gd name="T40" fmla="*/ 191098 w 634"/>
              <a:gd name="T41" fmla="*/ 164383 h 634"/>
              <a:gd name="T42" fmla="*/ 159369 w 634"/>
              <a:gd name="T43" fmla="*/ 169790 h 634"/>
              <a:gd name="T44" fmla="*/ 191098 w 634"/>
              <a:gd name="T45" fmla="*/ 180605 h 634"/>
              <a:gd name="T46" fmla="*/ 191098 w 634"/>
              <a:gd name="T47" fmla="*/ 164383 h 634"/>
              <a:gd name="T48" fmla="*/ 201915 w 634"/>
              <a:gd name="T49" fmla="*/ 58399 h 634"/>
              <a:gd name="T50" fmla="*/ 196507 w 634"/>
              <a:gd name="T51" fmla="*/ 15862 h 634"/>
              <a:gd name="T52" fmla="*/ 191098 w 634"/>
              <a:gd name="T53" fmla="*/ 5407 h 634"/>
              <a:gd name="T54" fmla="*/ 42546 w 634"/>
              <a:gd name="T55" fmla="*/ 5407 h 634"/>
              <a:gd name="T56" fmla="*/ 32090 w 634"/>
              <a:gd name="T57" fmla="*/ 15862 h 634"/>
              <a:gd name="T58" fmla="*/ 32090 w 634"/>
              <a:gd name="T59" fmla="*/ 58399 h 634"/>
              <a:gd name="T60" fmla="*/ 0 w 634"/>
              <a:gd name="T61" fmla="*/ 201874 h 634"/>
              <a:gd name="T62" fmla="*/ 201915 w 634"/>
              <a:gd name="T63" fmla="*/ 228190 h 634"/>
              <a:gd name="T64" fmla="*/ 228236 w 634"/>
              <a:gd name="T65" fmla="*/ 84715 h 634"/>
              <a:gd name="T66" fmla="*/ 212372 w 634"/>
              <a:gd name="T67" fmla="*/ 201874 h 634"/>
              <a:gd name="T68" fmla="*/ 201915 w 634"/>
              <a:gd name="T69" fmla="*/ 212328 h 634"/>
              <a:gd name="T70" fmla="*/ 16225 w 634"/>
              <a:gd name="T71" fmla="*/ 201874 h 634"/>
              <a:gd name="T72" fmla="*/ 32090 w 634"/>
              <a:gd name="T73" fmla="*/ 74261 h 634"/>
              <a:gd name="T74" fmla="*/ 212372 w 634"/>
              <a:gd name="T75" fmla="*/ 8471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tx1">
              <a:lumMod val="85000"/>
              <a:lumOff val="15000"/>
            </a:schemeClr>
          </a:solidFill>
          <a:ln>
            <a:noFill/>
          </a:ln>
          <a:effec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39"/>
          <p:cNvSpPr>
            <a:spLocks noChangeArrowheads="1"/>
          </p:cNvSpPr>
          <p:nvPr/>
        </p:nvSpPr>
        <p:spPr bwMode="auto">
          <a:xfrm>
            <a:off x="3894679" y="4128746"/>
            <a:ext cx="234200" cy="201710"/>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1">
              <a:lumMod val="85000"/>
              <a:lumOff val="15000"/>
            </a:schemeClr>
          </a:solidFill>
          <a:ln>
            <a:noFill/>
          </a:ln>
          <a:effec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Freeform 109"/>
          <p:cNvSpPr>
            <a:spLocks noChangeArrowheads="1"/>
          </p:cNvSpPr>
          <p:nvPr/>
        </p:nvSpPr>
        <p:spPr bwMode="auto">
          <a:xfrm>
            <a:off x="6858927" y="4163263"/>
            <a:ext cx="167193" cy="16719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tx2"/>
          </a:solidFill>
          <a:ln>
            <a:noFill/>
          </a:ln>
          <a:effectLst/>
        </p:spPr>
        <p:txBody>
          <a:bodyPr wrap="none" anchor="ctr"/>
          <a:lstStyle/>
          <a:p>
            <a:endParaRPr lang="en-US" sz="16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3" name="Rectangle 30"/>
          <p:cNvSpPr/>
          <p:nvPr/>
        </p:nvSpPr>
        <p:spPr>
          <a:xfrm>
            <a:off x="1334770" y="4110355"/>
            <a:ext cx="1911985" cy="1322070"/>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根据创业的融资形式，可分为：独资创业、合资创业、引进各类（风险）投资基金创业等；</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4" name="Rectangle 30"/>
          <p:cNvSpPr/>
          <p:nvPr/>
        </p:nvSpPr>
        <p:spPr>
          <a:xfrm>
            <a:off x="4123055" y="4110355"/>
            <a:ext cx="1832610" cy="1322070"/>
          </a:xfrm>
          <a:prstGeom prst="rect">
            <a:avLst/>
          </a:prstGeom>
        </p:spPr>
        <p:txBody>
          <a:bodyPr wrap="square">
            <a:spAutoFit/>
          </a:bodyPr>
          <a:lstStyle/>
          <a:p>
            <a:pPr lvl="0" defTabSz="914400">
              <a:defRPr/>
            </a:pPr>
            <a:r>
              <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根据创业者与事业的关系，可分为：个人创业、家族创业、合伙创业、参与创业等；</a:t>
            </a:r>
            <a:endParaRPr lang="zh-CN" altLang="en-US" sz="16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5" name="Rectangle 30"/>
          <p:cNvSpPr/>
          <p:nvPr/>
        </p:nvSpPr>
        <p:spPr>
          <a:xfrm>
            <a:off x="7026275" y="4110355"/>
            <a:ext cx="1832610" cy="156845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根据创业机遇的选择，可分为：先学习后创业、先深造后创业、先就业后创业、边学习边创业、休学创业等；</a:t>
            </a:r>
            <a:endPar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6" name="Rectangle 30"/>
          <p:cNvSpPr/>
          <p:nvPr/>
        </p:nvSpPr>
        <p:spPr>
          <a:xfrm>
            <a:off x="9928860" y="4110355"/>
            <a:ext cx="1969135" cy="23069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根据创业的行业领域，又可以分为餐饮、娱乐、批发零售、广告艺术设计、装饰装潢、信息咨询、法律服务、电子信息技术、金融衍生服务等各行业领域的创业。</a:t>
            </a:r>
            <a:endParaRPr lang="zh-CN" altLang="en-US" sz="16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1000" fill="hold"/>
                                        <p:tgtEl>
                                          <p:spTgt spid="3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Rounded Corners 4"/>
          <p:cNvSpPr/>
          <p:nvPr/>
        </p:nvSpPr>
        <p:spPr>
          <a:xfrm>
            <a:off x="8450580" y="1340485"/>
            <a:ext cx="2461895" cy="5391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（四）专业化模式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Rectangle: Rounded Corners 5"/>
          <p:cNvSpPr/>
          <p:nvPr/>
        </p:nvSpPr>
        <p:spPr>
          <a:xfrm>
            <a:off x="8688835" y="4155186"/>
            <a:ext cx="2156375" cy="53909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（六）创意模式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Rectangle: Rounded Corners 6"/>
          <p:cNvSpPr/>
          <p:nvPr/>
        </p:nvSpPr>
        <p:spPr>
          <a:xfrm>
            <a:off x="8126095" y="2699385"/>
            <a:ext cx="2408555" cy="5391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（五）孵化器模式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Rectangle: Rounded Corners 7"/>
          <p:cNvSpPr/>
          <p:nvPr/>
        </p:nvSpPr>
        <p:spPr>
          <a:xfrm>
            <a:off x="912495" y="3002280"/>
            <a:ext cx="3132455" cy="5391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（二）产品代理加盟模式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Rectangle: Rounded Corners 8"/>
          <p:cNvSpPr/>
          <p:nvPr/>
        </p:nvSpPr>
        <p:spPr>
          <a:xfrm>
            <a:off x="912495" y="1557020"/>
            <a:ext cx="2590800" cy="5391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（一）独立自创模式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Rounded Corners 9"/>
          <p:cNvSpPr/>
          <p:nvPr/>
        </p:nvSpPr>
        <p:spPr>
          <a:xfrm>
            <a:off x="1010285" y="4347210"/>
            <a:ext cx="2666365" cy="5391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（三）分化拓展模式</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10"/>
          <p:cNvSpPr/>
          <p:nvPr/>
        </p:nvSpPr>
        <p:spPr bwMode="auto">
          <a:xfrm>
            <a:off x="6236543" y="1591329"/>
            <a:ext cx="2166741" cy="362627"/>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11"/>
          <p:cNvSpPr/>
          <p:nvPr/>
        </p:nvSpPr>
        <p:spPr bwMode="auto">
          <a:xfrm>
            <a:off x="3766711" y="4295697"/>
            <a:ext cx="2166741" cy="362627"/>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12"/>
          <p:cNvSpPr/>
          <p:nvPr/>
        </p:nvSpPr>
        <p:spPr bwMode="auto">
          <a:xfrm>
            <a:off x="7261277" y="2146996"/>
            <a:ext cx="811851" cy="838915"/>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13"/>
          <p:cNvSpPr/>
          <p:nvPr/>
        </p:nvSpPr>
        <p:spPr bwMode="auto">
          <a:xfrm>
            <a:off x="3550217" y="1813238"/>
            <a:ext cx="1363911" cy="1160047"/>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Freeform: Shape 14"/>
          <p:cNvSpPr/>
          <p:nvPr/>
        </p:nvSpPr>
        <p:spPr bwMode="auto">
          <a:xfrm>
            <a:off x="4095057" y="3263743"/>
            <a:ext cx="811851" cy="838915"/>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Freeform: Shape 15"/>
          <p:cNvSpPr/>
          <p:nvPr/>
        </p:nvSpPr>
        <p:spPr bwMode="auto">
          <a:xfrm>
            <a:off x="7254061" y="3276371"/>
            <a:ext cx="1362107" cy="1160047"/>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TextBox 16"/>
          <p:cNvSpPr txBox="1"/>
          <p:nvPr/>
        </p:nvSpPr>
        <p:spPr>
          <a:xfrm>
            <a:off x="4820920" y="5001895"/>
            <a:ext cx="2550160" cy="1228725"/>
          </a:xfrm>
          <a:prstGeom prst="rect">
            <a:avLst/>
          </a:prstGeom>
          <a:noFill/>
        </p:spPr>
        <p:txBody>
          <a:bodyPr wrap="square" lIns="0" tIns="0" rIns="0" bIns="0">
            <a:normAutofit/>
          </a:bodyPr>
          <a:p>
            <a:pPr algn="ctr">
              <a:lnSpc>
                <a:spcPct val="120000"/>
              </a:lnSpc>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目前比较成熟的创业模式有下面六种。</a:t>
            </a:r>
            <a:endPar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7"/>
          <p:cNvGrpSpPr/>
          <p:nvPr/>
        </p:nvGrpSpPr>
        <p:grpSpPr>
          <a:xfrm>
            <a:off x="4567736" y="1607568"/>
            <a:ext cx="3032715" cy="3041736"/>
            <a:chOff x="4762500" y="2147889"/>
            <a:chExt cx="2668588" cy="2676525"/>
          </a:xfrm>
          <a:solidFill>
            <a:srgbClr val="44546A"/>
          </a:solidFill>
        </p:grpSpPr>
        <p:sp>
          <p:nvSpPr>
            <p:cNvPr id="18" name="Freeform: Shape 18"/>
            <p:cNvSpPr/>
            <p:nvPr/>
          </p:nvSpPr>
          <p:spPr bwMode="auto">
            <a:xfrm>
              <a:off x="4762500" y="2625726"/>
              <a:ext cx="444500" cy="741363"/>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19"/>
            <p:cNvSpPr/>
            <p:nvPr/>
          </p:nvSpPr>
          <p:spPr bwMode="auto">
            <a:xfrm>
              <a:off x="4762500" y="3597276"/>
              <a:ext cx="442913" cy="733425"/>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0"/>
            <p:cNvSpPr/>
            <p:nvPr/>
          </p:nvSpPr>
          <p:spPr bwMode="auto">
            <a:xfrm>
              <a:off x="5240338" y="4368801"/>
              <a:ext cx="742950" cy="455613"/>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Freeform: Shape 21"/>
            <p:cNvSpPr/>
            <p:nvPr/>
          </p:nvSpPr>
          <p:spPr bwMode="auto">
            <a:xfrm>
              <a:off x="6194425" y="4373564"/>
              <a:ext cx="741363" cy="43497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Freeform: Shape 22"/>
            <p:cNvSpPr/>
            <p:nvPr/>
          </p:nvSpPr>
          <p:spPr bwMode="auto">
            <a:xfrm>
              <a:off x="6980238" y="3597276"/>
              <a:ext cx="450850" cy="742950"/>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Freeform: Shape 23"/>
            <p:cNvSpPr/>
            <p:nvPr/>
          </p:nvSpPr>
          <p:spPr bwMode="auto">
            <a:xfrm>
              <a:off x="6991350" y="2632076"/>
              <a:ext cx="439738" cy="74453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Freeform: Shape 24"/>
            <p:cNvSpPr/>
            <p:nvPr/>
          </p:nvSpPr>
          <p:spPr bwMode="auto">
            <a:xfrm>
              <a:off x="6211888" y="2147889"/>
              <a:ext cx="741363" cy="444500"/>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Freeform: Shape 25"/>
            <p:cNvSpPr/>
            <p:nvPr/>
          </p:nvSpPr>
          <p:spPr bwMode="auto">
            <a:xfrm>
              <a:off x="5249863" y="2147889"/>
              <a:ext cx="741363" cy="438150"/>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6" name="Group 26"/>
            <p:cNvGrpSpPr/>
            <p:nvPr/>
          </p:nvGrpSpPr>
          <p:grpSpPr>
            <a:xfrm>
              <a:off x="5670419" y="3034929"/>
              <a:ext cx="903360" cy="930324"/>
              <a:chOff x="3681413" y="3632200"/>
              <a:chExt cx="638175" cy="657225"/>
            </a:xfrm>
            <a:grpFill/>
          </p:grpSpPr>
          <p:sp>
            <p:nvSpPr>
              <p:cNvPr id="27" name="Freeform: Shape 27"/>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28"/>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Shape 29"/>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30"/>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3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32"/>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33"/>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Rectangle 34"/>
              <p:cNvSpPr/>
              <p:nvPr/>
            </p:nvSpPr>
            <p:spPr bwMode="auto">
              <a:xfrm>
                <a:off x="3681413" y="4222750"/>
                <a:ext cx="542925" cy="66675"/>
              </a:xfrm>
              <a:prstGeom prst="rect">
                <a:avLst/>
              </a:prstGeom>
              <a:grpFill/>
              <a:ln w="9525">
                <a:noFill/>
                <a:miter lim="800000"/>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Shape 35"/>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42" name="文本框 41"/>
          <p:cNvSpPr txBox="1"/>
          <p:nvPr/>
        </p:nvSpPr>
        <p:spPr>
          <a:xfrm>
            <a:off x="1088390" y="379730"/>
            <a:ext cx="521906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六大创业模式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（一）独立自创模式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2747010"/>
            <a:ext cx="9975215" cy="233108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独立自创模式是指大学生为了实现就业的同时积累资本和经验，由个人或几个人组成的创业团队白手起家，完全独立地创业，属于典型的个人创业。经调查发现，大部分大学生创业时选择的是这种模式。创业行业主要集中在商业零售、餐饮、化妆品、服装、图书批发、家具、眼镜、乐器的经营上。这种创业模式的资金需求较小，创业者可以通过自己前期的兼职积攒、向亲朋好友借或在政策范围内获得小额贷款的形式筹集。在管理上主要是采取自我雇佣的业主组织形式，产权关系上以个人独资或合伙投资经营为主，在经营取得成功、发展到一定规模的时候，就成立具有法人地位的股份制小型公司。这种创业模式投资小，面临的不确定性程度低，稳打稳扎，步步为营，逐渐积累壮大，成功率较高。</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（二）产品代理加盟模式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2907030"/>
            <a:ext cx="9975215" cy="201104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产品代理加盟模式是指大学生以加盟直营、区域代理或购买特许经营权的方式来销售某种商品或服务的创业活动。加盟的行业主要是商业零售、饮食、化妆品、服装等技术含量不高而用工较多的行业。资金筹集上一般是由个人独资或几个人合伙出资，组织管理上实行总店或中心的统一模式自我雇用、自我管理，并且能分享经营诀窍和资源支持，得到长期专业指导和配套服务。这种创业模式由于有经营管理上现成的模式可供直</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接采用，可充分利用特许企业的品牌效应减少经营风险，享受规模经济的利益，被称为“站在巨人的肩膀上”的创业。</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（三）分化拓展模式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2907030"/>
            <a:ext cx="9975215" cy="201104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分化拓展模式是指大学生先加入某高新技术企业，成为该企业的骨干员工，然后利用企业内部创业的机会来实现自己创业理想的行为。一些大学生发挥自己的专业特长，迅速成为公司的骨干，而这时公司恰好准备变更或重塑公司的主要方向，公司投资，并委托骨干员工负责新业务或新项目。作为骨干分子，在资本、经验、人力资源发展到适当程度之际，并判断有更好的商机出现时，就脱离原公司集团以自己个人积累的资金为主，来创建新的法人企业。创业者在参照原公司集团经营管理模式的基础上根据自己的偏好做进一步改进。这种创业模式可以依托原公司客户关系网扩大业务，创业风险较小，成功概率较高。</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（四）专业化模式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2907030"/>
            <a:ext cx="9975215" cy="201104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专业化模式是大学生将自己拥有的专长或技术发明通过“知本雇佣资本”的方式发展成企业。创业的大学生具备某专业、技术特长，或成功研制一项新产品、工艺，但要创建企业需要高额资本，而学生往往由于缺乏信用保证难以通过信用机制从外部筹措大量的急需资金。于是大学生就以技术、专利、其他智力成果作为生产要素，吸引有眼光的公司提供风险投资基金来创建企业。这种创业模式主要集中于电子信息、生物技术、</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高科技农业等技术含量高、知识密集型的行业。经营形式上采取股份法人公司制，管理上十分强调企业家精神和团队精神。这种模式是技术与风险资金的结合，不确定性程度高，风险大。</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（五）孵化器模式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3067368"/>
            <a:ext cx="9954895" cy="169100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孵化器模式是大学生受各种创业大赛的驱动和高校创业园区创业环境的熏陶、资助、催化而进行的创业活动。许多高校举办了各种各样的创业大赛，参加大赛的大学生在创业大赛中熟悉了创业程序，储备创业知识，积累创业经验、接触和了解社会，是对创业的模拟实验；同时高校纷纷建立科技园区或创业园区，园区中的科技创业基金中心或大学生创业投资公司对经过严格评估的优秀参赛项目进行股权形式的投资，建立股份制公司并且定期对投资项目进行评估，实行优胜劣汰，对项目进行创业催化。</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1728470"/>
            <a:ext cx="12204700" cy="440182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144905"/>
            <a:ext cx="9713595" cy="338455"/>
          </a:xfrm>
          <a:prstGeom prst="rect">
            <a:avLst/>
          </a:prstGeom>
        </p:spPr>
        <p:txBody>
          <a:bodyPr vert="horz" wrap="none" lIns="192000" rIns="192000">
            <a:noAutofit/>
          </a:bodyPr>
          <a:p>
            <a:pPr algn="just">
              <a:lnSpc>
                <a:spcPct val="130000"/>
              </a:lnSpc>
              <a:spcBef>
                <a:spcPts val="0"/>
              </a:spcBef>
              <a:spcAft>
                <a:spcPts val="0"/>
              </a:spcAft>
            </a:pPr>
            <a:r>
              <a:rPr lang="zh-CN" altLang="en-US"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我国清科研究中心曾研究过中国创新型孵化器的发展，对新型孵化器六大模式进行了一定的分析。</a:t>
            </a:r>
            <a:endParaRPr lang="zh-CN" altLang="en-US" b="1"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rcRect l="13421" t="23356" r="16903" b="15320"/>
          <a:stretch>
            <a:fillRect/>
          </a:stretch>
        </p:blipFill>
        <p:spPr>
          <a:xfrm>
            <a:off x="1788795" y="1729105"/>
            <a:ext cx="8613775" cy="47383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350" y="2170430"/>
            <a:ext cx="12204700" cy="348361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创新素质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TextBox 33"/>
          <p:cNvSpPr txBox="1"/>
          <p:nvPr/>
        </p:nvSpPr>
        <p:spPr>
          <a:xfrm>
            <a:off x="1088390" y="1695450"/>
            <a:ext cx="4080510" cy="338455"/>
          </a:xfrm>
          <a:prstGeom prst="rect">
            <a:avLst/>
          </a:prstGeom>
        </p:spPr>
        <p:txBody>
          <a:bodyPr vert="horz" wrap="none" lIns="192000" rIns="192000">
            <a:noAutofit/>
          </a:bodyPr>
          <a:p>
            <a:pPr algn="l"/>
            <a:r>
              <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（六）创意模式</a:t>
            </a:r>
            <a:endParaRPr lang="zh-CN" altLang="en-US" sz="2000" b="1" kern="9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TextBox 36"/>
          <p:cNvSpPr txBox="1"/>
          <p:nvPr/>
        </p:nvSpPr>
        <p:spPr>
          <a:xfrm>
            <a:off x="1088390" y="2907348"/>
            <a:ext cx="9954895" cy="2011045"/>
          </a:xfrm>
          <a:prstGeom prst="rect">
            <a:avLst/>
          </a:prstGeom>
        </p:spPr>
        <p:txBody>
          <a:bodyPr vert="horz" wrap="square" lIns="192000" rIns="192000" anchor="ctr" anchorCtr="0">
            <a:spAutoFit/>
          </a:bodyPr>
          <a:p>
            <a:pPr algn="just">
              <a:lnSpc>
                <a:spcPct val="130000"/>
              </a:lnSpc>
              <a:spcBef>
                <a:spcPts val="0"/>
              </a:spcBef>
              <a:spcAft>
                <a:spcPts val="0"/>
              </a:spcAft>
            </a:pPr>
            <a:r>
              <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rPr>
              <a:t>创意模式刚刚兴起，是大学生根据自己的新构想、创意、点子、想法进行的创业活动。概念创新集中于网络、艺术、装饰、教育培训、家政服务等新兴行业，创业者的设想能够标新立异，在行业或领域里是个创举，并迅速抢占市场先机，创业的资金需求量不是很大，一般创业者向亲朋好友借款或在政策范围内小额贷款，特别有创造性、能吸引商家眼球的也可以引来大公司的股权形式的资金注入，组织管理上个人独资、合伙、股份公司均可。这种创业需要具有独特的个性特征和旺盛的创业欲望，善于洞察商业机会，创业风险高，不确定性大，但成功的收益也很大，是一种开创性价值创造型创业。</a:t>
            </a:r>
            <a:endParaRPr lang="zh-CN" altLang="en-US" sz="1600" kern="900">
              <a:solidFill>
                <a:schemeClr val="bg1">
                  <a:lumMod val="50000"/>
                </a:schemeClr>
              </a:solidFill>
              <a:latin typeface="微软雅黑" panose="020B0503020204020204" pitchFamily="34" charset="-122"/>
              <a:ea typeface="微软雅黑" panose="020B0503020204020204" pitchFamily="34"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任意形状 12"/>
          <p:cNvSpPr/>
          <p:nvPr/>
        </p:nvSpPr>
        <p:spPr>
          <a:xfrm>
            <a:off x="0" y="0"/>
            <a:ext cx="6464020" cy="6858000"/>
          </a:xfrm>
          <a:custGeom>
            <a:avLst/>
            <a:gdLst>
              <a:gd name="connsiteX0" fmla="*/ 25435 w 6464020"/>
              <a:gd name="connsiteY0" fmla="*/ 0 h 6858000"/>
              <a:gd name="connsiteX1" fmla="*/ 3035989 w 6464020"/>
              <a:gd name="connsiteY1" fmla="*/ 0 h 6858000"/>
              <a:gd name="connsiteX2" fmla="*/ 6464020 w 6464020"/>
              <a:gd name="connsiteY2" fmla="*/ 3408528 h 6858000"/>
              <a:gd name="connsiteX3" fmla="*/ 4967331 w 6464020"/>
              <a:gd name="connsiteY3" fmla="*/ 4913781 h 6858000"/>
              <a:gd name="connsiteX4" fmla="*/ 4956721 w 6464020"/>
              <a:gd name="connsiteY4" fmla="*/ 4903232 h 6858000"/>
              <a:gd name="connsiteX5" fmla="*/ 3001953 w 6464020"/>
              <a:gd name="connsiteY5" fmla="*/ 6858000 h 6858000"/>
              <a:gd name="connsiteX6" fmla="*/ 0 w 6464020"/>
              <a:gd name="connsiteY6" fmla="*/ 6858000 h 6858000"/>
              <a:gd name="connsiteX7" fmla="*/ 3451464 w 6464020"/>
              <a:gd name="connsiteY7" fmla="*/ 34065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4020" h="6858000">
                <a:moveTo>
                  <a:pt x="25435" y="0"/>
                </a:moveTo>
                <a:lnTo>
                  <a:pt x="3035989" y="0"/>
                </a:lnTo>
                <a:lnTo>
                  <a:pt x="6464020" y="3408528"/>
                </a:lnTo>
                <a:lnTo>
                  <a:pt x="4967331" y="4913781"/>
                </a:lnTo>
                <a:lnTo>
                  <a:pt x="4956721" y="4903232"/>
                </a:lnTo>
                <a:lnTo>
                  <a:pt x="3001953" y="6858000"/>
                </a:lnTo>
                <a:lnTo>
                  <a:pt x="0" y="6858000"/>
                </a:lnTo>
                <a:lnTo>
                  <a:pt x="3451464" y="3406537"/>
                </a:lnTo>
                <a:close/>
              </a:path>
            </a:pathLst>
          </a:custGeom>
          <a:blipFill>
            <a:blip r:embed="rId2"/>
            <a:stretch>
              <a:fillRect l="-30821" r="-308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新的创业模式</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62190" y="3010535"/>
            <a:ext cx="4212590" cy="2967355"/>
          </a:xfrm>
          <a:prstGeom prst="rect">
            <a:avLst/>
          </a:prstGeom>
          <a:noFill/>
        </p:spPr>
        <p:txBody>
          <a:bodyPr wrap="square" lIns="91423" tIns="45712" rIns="91423" bIns="45712" rtlCol="0">
            <a:spAutoFit/>
          </a:bodyPr>
          <a:lstStyle/>
          <a:p>
            <a:pPr lvl="0" algn="just" defTabSz="1217930">
              <a:lnSpc>
                <a:spcPct val="130000"/>
              </a:lnSpc>
              <a:spcBef>
                <a:spcPts val="0"/>
              </a:spcBef>
              <a:spcAft>
                <a:spcPts val="0"/>
              </a:spcAft>
              <a:defRPr/>
            </a:pPr>
            <a:r>
              <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在“互联网+”时代，根据对互联网本身的一次开发以及其作为技术载体的二次或三次开发应用，结合创业创新理论以及“互联网+”对大学生的创业模式进行新的划分与定义，我国大学生的创业模式主要分为</a:t>
            </a:r>
            <a:r>
              <a:rPr b="1"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基于互联网技术本身的创业模式</a:t>
            </a:r>
            <a:r>
              <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r>
              <a:rPr b="1"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基于“互联网+”的创业模式</a:t>
            </a:r>
            <a:r>
              <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和</a:t>
            </a:r>
            <a:r>
              <a:rPr b="1"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基于物联网导向的创业模式</a:t>
            </a:r>
            <a:r>
              <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三种。</a:t>
            </a:r>
            <a:endParaRPr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07</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创业机会与风险</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5323205" cy="881380"/>
            <a:chOff x="7225" y="2228"/>
            <a:chExt cx="8383" cy="1388"/>
          </a:xfrm>
        </p:grpSpPr>
        <p:grpSp>
          <p:nvGrpSpPr>
            <p:cNvPr id="8" name="ïslidé"/>
            <p:cNvGrpSpPr/>
            <p:nvPr/>
          </p:nvGrpSpPr>
          <p:grpSpPr>
            <a:xfrm rot="0">
              <a:off x="7225" y="2228"/>
              <a:ext cx="8383" cy="1223"/>
              <a:chOff x="2034026" y="2490855"/>
              <a:chExt cx="4279269"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08</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2977" y="2630734"/>
                <a:ext cx="3550318"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创业资源整合与融资</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09</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商业模式设计</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10</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创业计划书</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创办新企业</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 name="组合 50"/>
          <p:cNvGrpSpPr/>
          <p:nvPr/>
        </p:nvGrpSpPr>
        <p:grpSpPr>
          <a:xfrm>
            <a:off x="2979437" y="1477051"/>
            <a:ext cx="8017511" cy="513715"/>
            <a:chOff x="2234577" y="1107788"/>
            <a:chExt cx="6013132" cy="385286"/>
          </a:xfrm>
        </p:grpSpPr>
        <p:sp>
          <p:nvSpPr>
            <p:cNvPr id="16" name="矩形 15"/>
            <p:cNvSpPr/>
            <p:nvPr/>
          </p:nvSpPr>
          <p:spPr>
            <a:xfrm>
              <a:off x="2234577" y="1308289"/>
              <a:ext cx="6013132" cy="184785"/>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初级互联网服务主要是通过从事网上服务来获利，具体来说，就是为其他互联网创业的人提供服务。</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7" name="矩形 16"/>
            <p:cNvSpPr/>
            <p:nvPr/>
          </p:nvSpPr>
          <p:spPr>
            <a:xfrm>
              <a:off x="2234578" y="1107788"/>
              <a:ext cx="1304925" cy="184309"/>
            </a:xfrm>
            <a:prstGeom prst="rect">
              <a:avLst/>
            </a:prstGeom>
          </p:spPr>
          <p:txBody>
            <a:bodyPr wrap="none" lIns="0" tIns="0" rIns="0" bIns="0" anchor="t" anchorCtr="0">
              <a:spAutoFit/>
            </a:bodyPr>
            <a:p>
              <a:pPr algn="l"/>
              <a:r>
                <a:rPr lang="zh-CN" altLang="en-US" sz="160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 初级互联网服务</a:t>
              </a:r>
              <a:endParaRPr lang="zh-CN" altLang="en-US" sz="1600" b="1"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2" name="组合 51"/>
          <p:cNvGrpSpPr/>
          <p:nvPr/>
        </p:nvGrpSpPr>
        <p:grpSpPr>
          <a:xfrm>
            <a:off x="4086189" y="2437580"/>
            <a:ext cx="6910070" cy="760729"/>
            <a:chOff x="3064641" y="1952010"/>
            <a:chExt cx="5182552" cy="570547"/>
          </a:xfrm>
        </p:grpSpPr>
        <p:sp>
          <p:nvSpPr>
            <p:cNvPr id="18" name="矩形 17"/>
            <p:cNvSpPr/>
            <p:nvPr/>
          </p:nvSpPr>
          <p:spPr>
            <a:xfrm>
              <a:off x="3064641" y="2152511"/>
              <a:ext cx="5182552" cy="370046"/>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C2C 模式是消费者个人对消费者个人的互联网创业模式，本质是网上拍卖，它是一种平民之间的自由贸易，通过网上完成交易，从而便利个人之间商品的流通。</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矩形 18"/>
            <p:cNvSpPr/>
            <p:nvPr/>
          </p:nvSpPr>
          <p:spPr>
            <a:xfrm>
              <a:off x="3064641" y="1952010"/>
              <a:ext cx="846772" cy="184309"/>
            </a:xfrm>
            <a:prstGeom prst="rect">
              <a:avLst/>
            </a:prstGeom>
          </p:spPr>
          <p:txBody>
            <a:bodyPr wrap="none" lIns="0" tIns="0" rIns="0" bIns="0" anchor="t" anchorCtr="0">
              <a:spAutoFit/>
            </a:bodyPr>
            <a:p>
              <a:pPr algn="l"/>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 C2C 模式</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3" name="组合 52"/>
          <p:cNvGrpSpPr/>
          <p:nvPr/>
        </p:nvGrpSpPr>
        <p:grpSpPr>
          <a:xfrm>
            <a:off x="3625575" y="3563209"/>
            <a:ext cx="7371715" cy="1007745"/>
            <a:chOff x="2719181" y="2796231"/>
            <a:chExt cx="5528785" cy="755809"/>
          </a:xfrm>
        </p:grpSpPr>
        <p:sp>
          <p:nvSpPr>
            <p:cNvPr id="20" name="矩形 19"/>
            <p:cNvSpPr/>
            <p:nvPr/>
          </p:nvSpPr>
          <p:spPr>
            <a:xfrm>
              <a:off x="2719181" y="2996732"/>
              <a:ext cx="5528785" cy="555308"/>
            </a:xfrm>
            <a:prstGeom prst="rect">
              <a:avLst/>
            </a:prstGeom>
          </p:spPr>
          <p:txBody>
            <a:bodyPr wrap="square" lIns="0" tIns="0" rIns="0" bIns="0" anchor="t" anchorCtr="0">
              <a:spAutoFit/>
            </a:bodyPr>
            <a:p>
              <a:pPr>
                <a:lnSpc>
                  <a:spcPct val="120000"/>
                </a:lnSpc>
              </a:pPr>
              <a:r>
                <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C2B2C 模式是一种典型的中介型互联网创业模式，就是在B2B 网站上把商品批发进来，再在自己的互联网商店销售，实际上只需要将商品的图片和文字资料从批发商网站复制到自己的网站即可，无须接触实际货物，甚至可以将用户下的购物订单直接交由批发商，然后由批发商给用户发货。</a:t>
              </a:r>
              <a:endParaRPr lang="zh-CN" altLang="en-US" sz="1335"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矩形 20"/>
            <p:cNvSpPr/>
            <p:nvPr/>
          </p:nvSpPr>
          <p:spPr>
            <a:xfrm>
              <a:off x="2719182" y="2796231"/>
              <a:ext cx="1001077" cy="184309"/>
            </a:xfrm>
            <a:prstGeom prst="rect">
              <a:avLst/>
            </a:prstGeom>
          </p:spPr>
          <p:txBody>
            <a:bodyPr wrap="none" lIns="0" tIns="0" rIns="0" bIns="0" anchor="t" anchorCtr="0">
              <a:spAutoFit/>
            </a:bodyPr>
            <a:p>
              <a:pPr algn="l"/>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 C2B2C 模式</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4" name="组合 53"/>
          <p:cNvGrpSpPr/>
          <p:nvPr/>
        </p:nvGrpSpPr>
        <p:grpSpPr>
          <a:xfrm>
            <a:off x="4086245" y="4854360"/>
            <a:ext cx="6910705" cy="1007745"/>
            <a:chOff x="3064683" y="3640770"/>
            <a:chExt cx="5183028" cy="755809"/>
          </a:xfrm>
        </p:grpSpPr>
        <p:sp>
          <p:nvSpPr>
            <p:cNvPr id="22" name="矩形 21"/>
            <p:cNvSpPr/>
            <p:nvPr/>
          </p:nvSpPr>
          <p:spPr>
            <a:xfrm>
              <a:off x="3064683" y="3841271"/>
              <a:ext cx="5183028" cy="555308"/>
            </a:xfrm>
            <a:prstGeom prst="rect">
              <a:avLst/>
            </a:prstGeom>
          </p:spPr>
          <p:txBody>
            <a:bodyPr wrap="square" lIns="0" tIns="0" rIns="0" bIns="0" anchor="t" anchorCtr="0">
              <a:spAutoFit/>
            </a:bodyPr>
            <a:p>
              <a:pPr>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B2C 模式是以互联网为主要手段，由商家或企业通过互联网网站来满足不同消费者对网上产品风格、包装、形状、功能等各方面的不同爱好以及个人收入上的差异化因素，不断推出高、中、低各个档次的产品的一种互联网创业模式</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矩形 22"/>
            <p:cNvSpPr/>
            <p:nvPr/>
          </p:nvSpPr>
          <p:spPr>
            <a:xfrm>
              <a:off x="3064683" y="3640770"/>
              <a:ext cx="846772" cy="184309"/>
            </a:xfrm>
            <a:prstGeom prst="rect">
              <a:avLst/>
            </a:prstGeom>
          </p:spPr>
          <p:txBody>
            <a:bodyPr wrap="none" lIns="0" tIns="0" rIns="0" bIns="0" anchor="t" anchorCtr="0">
              <a:spAutoFit/>
            </a:bodyPr>
            <a:p>
              <a:pPr algn="l"/>
              <a:r>
                <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 B2C 模式</a:t>
              </a:r>
              <a:endParaRPr lang="zh-CN" altLang="en-US" sz="1600"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5" name="组合 44"/>
          <p:cNvGrpSpPr/>
          <p:nvPr/>
        </p:nvGrpSpPr>
        <p:grpSpPr>
          <a:xfrm>
            <a:off x="1273626" y="1480561"/>
            <a:ext cx="1714500" cy="1714500"/>
            <a:chOff x="955219" y="1110420"/>
            <a:chExt cx="1285875" cy="1285875"/>
          </a:xfrm>
        </p:grpSpPr>
        <p:sp>
          <p:nvSpPr>
            <p:cNvPr id="8" name="菱形 7"/>
            <p:cNvSpPr/>
            <p:nvPr/>
          </p:nvSpPr>
          <p:spPr>
            <a:xfrm>
              <a:off x="955219" y="1110420"/>
              <a:ext cx="1285875" cy="1285875"/>
            </a:xfrm>
            <a:prstGeom prst="diamond">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菱形 11"/>
            <p:cNvSpPr/>
            <p:nvPr/>
          </p:nvSpPr>
          <p:spPr>
            <a:xfrm>
              <a:off x="1148436" y="130689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任意多边形: 形状 23"/>
            <p:cNvSpPr/>
            <p:nvPr/>
          </p:nvSpPr>
          <p:spPr>
            <a:xfrm>
              <a:off x="1407831" y="1579464"/>
              <a:ext cx="320366" cy="332929"/>
            </a:xfrm>
            <a:custGeom>
              <a:avLst/>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solidFill>
              <a:schemeClr val="accent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7" name="组合 46"/>
          <p:cNvGrpSpPr/>
          <p:nvPr/>
        </p:nvGrpSpPr>
        <p:grpSpPr>
          <a:xfrm>
            <a:off x="2184961" y="2401609"/>
            <a:ext cx="1714500" cy="1714500"/>
            <a:chOff x="1638720" y="1801206"/>
            <a:chExt cx="1285875" cy="1285875"/>
          </a:xfrm>
        </p:grpSpPr>
        <p:grpSp>
          <p:nvGrpSpPr>
            <p:cNvPr id="46" name="组合 45"/>
            <p:cNvGrpSpPr/>
            <p:nvPr/>
          </p:nvGrpSpPr>
          <p:grpSpPr>
            <a:xfrm>
              <a:off x="1638720" y="1801206"/>
              <a:ext cx="1285875" cy="1285875"/>
              <a:chOff x="1638720" y="1801206"/>
              <a:chExt cx="1285875" cy="1285875"/>
            </a:xfrm>
          </p:grpSpPr>
          <p:sp>
            <p:nvSpPr>
              <p:cNvPr id="9" name="菱形 8"/>
              <p:cNvSpPr/>
              <p:nvPr/>
            </p:nvSpPr>
            <p:spPr>
              <a:xfrm>
                <a:off x="1638720" y="1801206"/>
                <a:ext cx="1285875" cy="1285875"/>
              </a:xfrm>
              <a:prstGeom prst="diamond">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菱形 12"/>
              <p:cNvSpPr/>
              <p:nvPr/>
            </p:nvSpPr>
            <p:spPr>
              <a:xfrm>
                <a:off x="1835194" y="2001841"/>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5" name="任意多边形: 形状 24"/>
            <p:cNvSpPr/>
            <p:nvPr/>
          </p:nvSpPr>
          <p:spPr>
            <a:xfrm>
              <a:off x="2088308" y="2275818"/>
              <a:ext cx="332930" cy="330117"/>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49" name="组合 48"/>
          <p:cNvGrpSpPr/>
          <p:nvPr/>
        </p:nvGrpSpPr>
        <p:grpSpPr>
          <a:xfrm>
            <a:off x="1273626" y="3316446"/>
            <a:ext cx="1714500" cy="1714500"/>
            <a:chOff x="955219" y="2487334"/>
            <a:chExt cx="1285875" cy="1285875"/>
          </a:xfrm>
        </p:grpSpPr>
        <p:sp>
          <p:nvSpPr>
            <p:cNvPr id="10" name="菱形 9"/>
            <p:cNvSpPr/>
            <p:nvPr/>
          </p:nvSpPr>
          <p:spPr>
            <a:xfrm>
              <a:off x="955219" y="2487334"/>
              <a:ext cx="1285875" cy="1285875"/>
            </a:xfrm>
            <a:prstGeom prst="diamond">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48" name="组合 47"/>
            <p:cNvGrpSpPr/>
            <p:nvPr/>
          </p:nvGrpSpPr>
          <p:grpSpPr>
            <a:xfrm>
              <a:off x="1149521" y="2688430"/>
              <a:ext cx="892926" cy="892926"/>
              <a:chOff x="1149521" y="2688430"/>
              <a:chExt cx="892926" cy="892926"/>
            </a:xfrm>
          </p:grpSpPr>
          <p:sp>
            <p:nvSpPr>
              <p:cNvPr id="14" name="菱形 13"/>
              <p:cNvSpPr/>
              <p:nvPr/>
            </p:nvSpPr>
            <p:spPr>
              <a:xfrm>
                <a:off x="1149521" y="2688430"/>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任意多边形: 形状 25"/>
              <p:cNvSpPr/>
              <p:nvPr/>
            </p:nvSpPr>
            <p:spPr>
              <a:xfrm>
                <a:off x="1409702" y="2961000"/>
                <a:ext cx="318795" cy="332928"/>
              </a:xfrm>
              <a:custGeom>
                <a:avLst/>
                <a:gdLst>
                  <a:gd name="connsiteX0" fmla="*/ 293688 w 322263"/>
                  <a:gd name="connsiteY0" fmla="*/ 298450 h 336550"/>
                  <a:gd name="connsiteX1" fmla="*/ 293688 w 322263"/>
                  <a:gd name="connsiteY1" fmla="*/ 305019 h 336550"/>
                  <a:gd name="connsiteX2" fmla="*/ 261635 w 322263"/>
                  <a:gd name="connsiteY2" fmla="*/ 336550 h 336550"/>
                  <a:gd name="connsiteX3" fmla="*/ 241603 w 322263"/>
                  <a:gd name="connsiteY3" fmla="*/ 336550 h 336550"/>
                  <a:gd name="connsiteX4" fmla="*/ 209550 w 322263"/>
                  <a:gd name="connsiteY4" fmla="*/ 305019 h 336550"/>
                  <a:gd name="connsiteX5" fmla="*/ 209550 w 322263"/>
                  <a:gd name="connsiteY5" fmla="*/ 301078 h 336550"/>
                  <a:gd name="connsiteX6" fmla="*/ 277662 w 322263"/>
                  <a:gd name="connsiteY6" fmla="*/ 301078 h 336550"/>
                  <a:gd name="connsiteX7" fmla="*/ 293688 w 322263"/>
                  <a:gd name="connsiteY7" fmla="*/ 298450 h 336550"/>
                  <a:gd name="connsiteX8" fmla="*/ 28575 w 322263"/>
                  <a:gd name="connsiteY8" fmla="*/ 298450 h 336550"/>
                  <a:gd name="connsiteX9" fmla="*/ 44601 w 322263"/>
                  <a:gd name="connsiteY9" fmla="*/ 301078 h 336550"/>
                  <a:gd name="connsiteX10" fmla="*/ 112713 w 322263"/>
                  <a:gd name="connsiteY10" fmla="*/ 301078 h 336550"/>
                  <a:gd name="connsiteX11" fmla="*/ 112713 w 322263"/>
                  <a:gd name="connsiteY11" fmla="*/ 305019 h 336550"/>
                  <a:gd name="connsiteX12" fmla="*/ 80660 w 322263"/>
                  <a:gd name="connsiteY12" fmla="*/ 336550 h 336550"/>
                  <a:gd name="connsiteX13" fmla="*/ 60628 w 322263"/>
                  <a:gd name="connsiteY13" fmla="*/ 336550 h 336550"/>
                  <a:gd name="connsiteX14" fmla="*/ 28575 w 322263"/>
                  <a:gd name="connsiteY14" fmla="*/ 305019 h 336550"/>
                  <a:gd name="connsiteX15" fmla="*/ 28575 w 322263"/>
                  <a:gd name="connsiteY15" fmla="*/ 298450 h 336550"/>
                  <a:gd name="connsiteX16" fmla="*/ 233362 w 322263"/>
                  <a:gd name="connsiteY16" fmla="*/ 228600 h 336550"/>
                  <a:gd name="connsiteX17" fmla="*/ 273050 w 322263"/>
                  <a:gd name="connsiteY17" fmla="*/ 228600 h 336550"/>
                  <a:gd name="connsiteX18" fmla="*/ 273050 w 322263"/>
                  <a:gd name="connsiteY18" fmla="*/ 241300 h 336550"/>
                  <a:gd name="connsiteX19" fmla="*/ 233362 w 322263"/>
                  <a:gd name="connsiteY19" fmla="*/ 241300 h 336550"/>
                  <a:gd name="connsiteX20" fmla="*/ 49212 w 322263"/>
                  <a:gd name="connsiteY20" fmla="*/ 228600 h 336550"/>
                  <a:gd name="connsiteX21" fmla="*/ 88900 w 322263"/>
                  <a:gd name="connsiteY21" fmla="*/ 228600 h 336550"/>
                  <a:gd name="connsiteX22" fmla="*/ 88900 w 322263"/>
                  <a:gd name="connsiteY22" fmla="*/ 241300 h 336550"/>
                  <a:gd name="connsiteX23" fmla="*/ 49212 w 322263"/>
                  <a:gd name="connsiteY23" fmla="*/ 241300 h 336550"/>
                  <a:gd name="connsiteX24" fmla="*/ 228109 w 322263"/>
                  <a:gd name="connsiteY24" fmla="*/ 212725 h 336550"/>
                  <a:gd name="connsiteX25" fmla="*/ 217487 w 322263"/>
                  <a:gd name="connsiteY25" fmla="*/ 224912 h 336550"/>
                  <a:gd name="connsiteX26" fmla="*/ 217487 w 322263"/>
                  <a:gd name="connsiteY26" fmla="*/ 246577 h 336550"/>
                  <a:gd name="connsiteX27" fmla="*/ 228109 w 322263"/>
                  <a:gd name="connsiteY27" fmla="*/ 258763 h 336550"/>
                  <a:gd name="connsiteX28" fmla="*/ 278563 w 322263"/>
                  <a:gd name="connsiteY28" fmla="*/ 258763 h 336550"/>
                  <a:gd name="connsiteX29" fmla="*/ 290512 w 322263"/>
                  <a:gd name="connsiteY29" fmla="*/ 246577 h 336550"/>
                  <a:gd name="connsiteX30" fmla="*/ 290512 w 322263"/>
                  <a:gd name="connsiteY30" fmla="*/ 224912 h 336550"/>
                  <a:gd name="connsiteX31" fmla="*/ 278563 w 322263"/>
                  <a:gd name="connsiteY31" fmla="*/ 212725 h 336550"/>
                  <a:gd name="connsiteX32" fmla="*/ 228109 w 322263"/>
                  <a:gd name="connsiteY32" fmla="*/ 212725 h 336550"/>
                  <a:gd name="connsiteX33" fmla="*/ 43699 w 322263"/>
                  <a:gd name="connsiteY33" fmla="*/ 212725 h 336550"/>
                  <a:gd name="connsiteX34" fmla="*/ 31750 w 322263"/>
                  <a:gd name="connsiteY34" fmla="*/ 224912 h 336550"/>
                  <a:gd name="connsiteX35" fmla="*/ 31750 w 322263"/>
                  <a:gd name="connsiteY35" fmla="*/ 246577 h 336550"/>
                  <a:gd name="connsiteX36" fmla="*/ 43699 w 322263"/>
                  <a:gd name="connsiteY36" fmla="*/ 258763 h 336550"/>
                  <a:gd name="connsiteX37" fmla="*/ 94153 w 322263"/>
                  <a:gd name="connsiteY37" fmla="*/ 258763 h 336550"/>
                  <a:gd name="connsiteX38" fmla="*/ 104775 w 322263"/>
                  <a:gd name="connsiteY38" fmla="*/ 246577 h 336550"/>
                  <a:gd name="connsiteX39" fmla="*/ 104775 w 322263"/>
                  <a:gd name="connsiteY39" fmla="*/ 224912 h 336550"/>
                  <a:gd name="connsiteX40" fmla="*/ 94153 w 322263"/>
                  <a:gd name="connsiteY40" fmla="*/ 212725 h 336550"/>
                  <a:gd name="connsiteX41" fmla="*/ 43699 w 322263"/>
                  <a:gd name="connsiteY41" fmla="*/ 212725 h 336550"/>
                  <a:gd name="connsiteX42" fmla="*/ 44905 w 322263"/>
                  <a:gd name="connsiteY42" fmla="*/ 184150 h 336550"/>
                  <a:gd name="connsiteX43" fmla="*/ 277358 w 322263"/>
                  <a:gd name="connsiteY43" fmla="*/ 184150 h 336550"/>
                  <a:gd name="connsiteX44" fmla="*/ 322263 w 322263"/>
                  <a:gd name="connsiteY44" fmla="*/ 228893 h 336550"/>
                  <a:gd name="connsiteX45" fmla="*/ 322263 w 322263"/>
                  <a:gd name="connsiteY45" fmla="*/ 239421 h 336550"/>
                  <a:gd name="connsiteX46" fmla="*/ 277358 w 322263"/>
                  <a:gd name="connsiteY46" fmla="*/ 284163 h 336550"/>
                  <a:gd name="connsiteX47" fmla="*/ 44905 w 322263"/>
                  <a:gd name="connsiteY47" fmla="*/ 284163 h 336550"/>
                  <a:gd name="connsiteX48" fmla="*/ 0 w 322263"/>
                  <a:gd name="connsiteY48" fmla="*/ 239421 h 336550"/>
                  <a:gd name="connsiteX49" fmla="*/ 0 w 322263"/>
                  <a:gd name="connsiteY49" fmla="*/ 228893 h 336550"/>
                  <a:gd name="connsiteX50" fmla="*/ 44905 w 322263"/>
                  <a:gd name="connsiteY50" fmla="*/ 184150 h 336550"/>
                  <a:gd name="connsiteX51" fmla="*/ 100909 w 322263"/>
                  <a:gd name="connsiteY51" fmla="*/ 112712 h 336550"/>
                  <a:gd name="connsiteX52" fmla="*/ 221354 w 322263"/>
                  <a:gd name="connsiteY52" fmla="*/ 112712 h 336550"/>
                  <a:gd name="connsiteX53" fmla="*/ 242300 w 322263"/>
                  <a:gd name="connsiteY53" fmla="*/ 125563 h 336550"/>
                  <a:gd name="connsiteX54" fmla="*/ 259320 w 322263"/>
                  <a:gd name="connsiteY54" fmla="*/ 158977 h 336550"/>
                  <a:gd name="connsiteX55" fmla="*/ 254083 w 322263"/>
                  <a:gd name="connsiteY55" fmla="*/ 166687 h 336550"/>
                  <a:gd name="connsiteX56" fmla="*/ 68180 w 322263"/>
                  <a:gd name="connsiteY56" fmla="*/ 166687 h 336550"/>
                  <a:gd name="connsiteX57" fmla="*/ 62943 w 322263"/>
                  <a:gd name="connsiteY57" fmla="*/ 158977 h 336550"/>
                  <a:gd name="connsiteX58" fmla="*/ 79963 w 322263"/>
                  <a:gd name="connsiteY58" fmla="*/ 125563 h 336550"/>
                  <a:gd name="connsiteX59" fmla="*/ 100909 w 322263"/>
                  <a:gd name="connsiteY59" fmla="*/ 112712 h 336550"/>
                  <a:gd name="connsiteX60" fmla="*/ 209688 w 322263"/>
                  <a:gd name="connsiteY60" fmla="*/ 60325 h 336550"/>
                  <a:gd name="connsiteX61" fmla="*/ 222112 w 322263"/>
                  <a:gd name="connsiteY61" fmla="*/ 60325 h 336550"/>
                  <a:gd name="connsiteX62" fmla="*/ 231775 w 322263"/>
                  <a:gd name="connsiteY62" fmla="*/ 69850 h 336550"/>
                  <a:gd name="connsiteX63" fmla="*/ 222112 w 322263"/>
                  <a:gd name="connsiteY63" fmla="*/ 79375 h 336550"/>
                  <a:gd name="connsiteX64" fmla="*/ 209688 w 322263"/>
                  <a:gd name="connsiteY64" fmla="*/ 79375 h 336550"/>
                  <a:gd name="connsiteX65" fmla="*/ 200025 w 322263"/>
                  <a:gd name="connsiteY65" fmla="*/ 69850 h 336550"/>
                  <a:gd name="connsiteX66" fmla="*/ 209688 w 322263"/>
                  <a:gd name="connsiteY66" fmla="*/ 60325 h 336550"/>
                  <a:gd name="connsiteX67" fmla="*/ 101255 w 322263"/>
                  <a:gd name="connsiteY67" fmla="*/ 60325 h 336550"/>
                  <a:gd name="connsiteX68" fmla="*/ 113058 w 322263"/>
                  <a:gd name="connsiteY68" fmla="*/ 60325 h 336550"/>
                  <a:gd name="connsiteX69" fmla="*/ 122238 w 322263"/>
                  <a:gd name="connsiteY69" fmla="*/ 69850 h 336550"/>
                  <a:gd name="connsiteX70" fmla="*/ 113058 w 322263"/>
                  <a:gd name="connsiteY70" fmla="*/ 79375 h 336550"/>
                  <a:gd name="connsiteX71" fmla="*/ 101255 w 322263"/>
                  <a:gd name="connsiteY71" fmla="*/ 79375 h 336550"/>
                  <a:gd name="connsiteX72" fmla="*/ 92075 w 322263"/>
                  <a:gd name="connsiteY72" fmla="*/ 69850 h 336550"/>
                  <a:gd name="connsiteX73" fmla="*/ 101255 w 322263"/>
                  <a:gd name="connsiteY73" fmla="*/ 60325 h 336550"/>
                  <a:gd name="connsiteX74" fmla="*/ 161132 w 322263"/>
                  <a:gd name="connsiteY74" fmla="*/ 34925 h 336550"/>
                  <a:gd name="connsiteX75" fmla="*/ 195263 w 322263"/>
                  <a:gd name="connsiteY75" fmla="*/ 69920 h 336550"/>
                  <a:gd name="connsiteX76" fmla="*/ 195263 w 322263"/>
                  <a:gd name="connsiteY76" fmla="*/ 86071 h 336550"/>
                  <a:gd name="connsiteX77" fmla="*/ 184761 w 322263"/>
                  <a:gd name="connsiteY77" fmla="*/ 96838 h 336550"/>
                  <a:gd name="connsiteX78" fmla="*/ 137502 w 322263"/>
                  <a:gd name="connsiteY78" fmla="*/ 96838 h 336550"/>
                  <a:gd name="connsiteX79" fmla="*/ 127000 w 322263"/>
                  <a:gd name="connsiteY79" fmla="*/ 86071 h 336550"/>
                  <a:gd name="connsiteX80" fmla="*/ 127000 w 322263"/>
                  <a:gd name="connsiteY80" fmla="*/ 69920 h 336550"/>
                  <a:gd name="connsiteX81" fmla="*/ 161132 w 322263"/>
                  <a:gd name="connsiteY81" fmla="*/ 34925 h 336550"/>
                  <a:gd name="connsiteX82" fmla="*/ 196771 w 322263"/>
                  <a:gd name="connsiteY82" fmla="*/ 21272 h 336550"/>
                  <a:gd name="connsiteX83" fmla="*/ 210265 w 322263"/>
                  <a:gd name="connsiteY83" fmla="*/ 21272 h 336550"/>
                  <a:gd name="connsiteX84" fmla="*/ 210265 w 322263"/>
                  <a:gd name="connsiteY84" fmla="*/ 33972 h 336550"/>
                  <a:gd name="connsiteX85" fmla="*/ 204867 w 322263"/>
                  <a:gd name="connsiteY85" fmla="*/ 39052 h 336550"/>
                  <a:gd name="connsiteX86" fmla="*/ 196771 w 322263"/>
                  <a:gd name="connsiteY86" fmla="*/ 42862 h 336550"/>
                  <a:gd name="connsiteX87" fmla="*/ 190024 w 322263"/>
                  <a:gd name="connsiteY87" fmla="*/ 39052 h 336550"/>
                  <a:gd name="connsiteX88" fmla="*/ 190024 w 322263"/>
                  <a:gd name="connsiteY88" fmla="*/ 26352 h 336550"/>
                  <a:gd name="connsiteX89" fmla="*/ 196771 w 322263"/>
                  <a:gd name="connsiteY89" fmla="*/ 21272 h 336550"/>
                  <a:gd name="connsiteX90" fmla="*/ 111998 w 322263"/>
                  <a:gd name="connsiteY90" fmla="*/ 21272 h 336550"/>
                  <a:gd name="connsiteX91" fmla="*/ 125492 w 322263"/>
                  <a:gd name="connsiteY91" fmla="*/ 21272 h 336550"/>
                  <a:gd name="connsiteX92" fmla="*/ 132239 w 322263"/>
                  <a:gd name="connsiteY92" fmla="*/ 26352 h 336550"/>
                  <a:gd name="connsiteX93" fmla="*/ 132239 w 322263"/>
                  <a:gd name="connsiteY93" fmla="*/ 39052 h 336550"/>
                  <a:gd name="connsiteX94" fmla="*/ 125492 w 322263"/>
                  <a:gd name="connsiteY94" fmla="*/ 42862 h 336550"/>
                  <a:gd name="connsiteX95" fmla="*/ 117396 w 322263"/>
                  <a:gd name="connsiteY95" fmla="*/ 39052 h 336550"/>
                  <a:gd name="connsiteX96" fmla="*/ 111998 w 322263"/>
                  <a:gd name="connsiteY96" fmla="*/ 33972 h 336550"/>
                  <a:gd name="connsiteX97" fmla="*/ 111998 w 322263"/>
                  <a:gd name="connsiteY97" fmla="*/ 21272 h 336550"/>
                  <a:gd name="connsiteX98" fmla="*/ 161132 w 322263"/>
                  <a:gd name="connsiteY98" fmla="*/ 0 h 336550"/>
                  <a:gd name="connsiteX99" fmla="*/ 169863 w 322263"/>
                  <a:gd name="connsiteY99" fmla="*/ 9180 h 336550"/>
                  <a:gd name="connsiteX100" fmla="*/ 169863 w 322263"/>
                  <a:gd name="connsiteY100" fmla="*/ 20983 h 336550"/>
                  <a:gd name="connsiteX101" fmla="*/ 161132 w 322263"/>
                  <a:gd name="connsiteY101" fmla="*/ 30163 h 336550"/>
                  <a:gd name="connsiteX102" fmla="*/ 152400 w 322263"/>
                  <a:gd name="connsiteY102" fmla="*/ 20983 h 336550"/>
                  <a:gd name="connsiteX103" fmla="*/ 152400 w 322263"/>
                  <a:gd name="connsiteY103" fmla="*/ 9180 h 336550"/>
                  <a:gd name="connsiteX104" fmla="*/ 161132 w 322263"/>
                  <a:gd name="connsiteY10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22263" h="336550">
                    <a:moveTo>
                      <a:pt x="293688" y="298450"/>
                    </a:moveTo>
                    <a:cubicBezTo>
                      <a:pt x="293688" y="298450"/>
                      <a:pt x="293688" y="298450"/>
                      <a:pt x="293688" y="305019"/>
                    </a:cubicBezTo>
                    <a:cubicBezTo>
                      <a:pt x="293688" y="322099"/>
                      <a:pt x="280333" y="336550"/>
                      <a:pt x="261635" y="336550"/>
                    </a:cubicBezTo>
                    <a:cubicBezTo>
                      <a:pt x="261635" y="336550"/>
                      <a:pt x="261635" y="336550"/>
                      <a:pt x="241603" y="336550"/>
                    </a:cubicBezTo>
                    <a:cubicBezTo>
                      <a:pt x="224241" y="336550"/>
                      <a:pt x="209550" y="322099"/>
                      <a:pt x="209550" y="305019"/>
                    </a:cubicBezTo>
                    <a:cubicBezTo>
                      <a:pt x="209550" y="305019"/>
                      <a:pt x="209550" y="305019"/>
                      <a:pt x="209550" y="301078"/>
                    </a:cubicBezTo>
                    <a:lnTo>
                      <a:pt x="277662" y="301078"/>
                    </a:lnTo>
                    <a:cubicBezTo>
                      <a:pt x="283004" y="301078"/>
                      <a:pt x="289681" y="299764"/>
                      <a:pt x="293688" y="298450"/>
                    </a:cubicBezTo>
                    <a:close/>
                    <a:moveTo>
                      <a:pt x="28575" y="298450"/>
                    </a:moveTo>
                    <a:cubicBezTo>
                      <a:pt x="32582" y="299764"/>
                      <a:pt x="39259" y="301078"/>
                      <a:pt x="44601" y="301078"/>
                    </a:cubicBezTo>
                    <a:cubicBezTo>
                      <a:pt x="44601" y="301078"/>
                      <a:pt x="44601" y="301078"/>
                      <a:pt x="112713" y="301078"/>
                    </a:cubicBezTo>
                    <a:cubicBezTo>
                      <a:pt x="112713" y="301078"/>
                      <a:pt x="112713" y="301078"/>
                      <a:pt x="112713" y="305019"/>
                    </a:cubicBezTo>
                    <a:cubicBezTo>
                      <a:pt x="112713" y="322099"/>
                      <a:pt x="98022" y="336550"/>
                      <a:pt x="80660" y="336550"/>
                    </a:cubicBezTo>
                    <a:cubicBezTo>
                      <a:pt x="80660" y="336550"/>
                      <a:pt x="80660" y="336550"/>
                      <a:pt x="60628" y="336550"/>
                    </a:cubicBezTo>
                    <a:cubicBezTo>
                      <a:pt x="41930" y="336550"/>
                      <a:pt x="28575" y="322099"/>
                      <a:pt x="28575" y="305019"/>
                    </a:cubicBezTo>
                    <a:cubicBezTo>
                      <a:pt x="28575" y="305019"/>
                      <a:pt x="28575" y="305019"/>
                      <a:pt x="28575" y="298450"/>
                    </a:cubicBezTo>
                    <a:close/>
                    <a:moveTo>
                      <a:pt x="233362" y="228600"/>
                    </a:moveTo>
                    <a:lnTo>
                      <a:pt x="273050" y="228600"/>
                    </a:lnTo>
                    <a:lnTo>
                      <a:pt x="273050" y="241300"/>
                    </a:lnTo>
                    <a:lnTo>
                      <a:pt x="233362" y="241300"/>
                    </a:lnTo>
                    <a:close/>
                    <a:moveTo>
                      <a:pt x="49212" y="228600"/>
                    </a:moveTo>
                    <a:lnTo>
                      <a:pt x="88900" y="228600"/>
                    </a:lnTo>
                    <a:lnTo>
                      <a:pt x="88900" y="241300"/>
                    </a:lnTo>
                    <a:lnTo>
                      <a:pt x="49212" y="241300"/>
                    </a:lnTo>
                    <a:close/>
                    <a:moveTo>
                      <a:pt x="228109" y="212725"/>
                    </a:moveTo>
                    <a:cubicBezTo>
                      <a:pt x="222798" y="212725"/>
                      <a:pt x="217487" y="218141"/>
                      <a:pt x="217487" y="224912"/>
                    </a:cubicBezTo>
                    <a:cubicBezTo>
                      <a:pt x="217487" y="224912"/>
                      <a:pt x="217487" y="224912"/>
                      <a:pt x="217487" y="246577"/>
                    </a:cubicBezTo>
                    <a:cubicBezTo>
                      <a:pt x="217487" y="253347"/>
                      <a:pt x="222798" y="258763"/>
                      <a:pt x="228109" y="258763"/>
                    </a:cubicBezTo>
                    <a:cubicBezTo>
                      <a:pt x="228109" y="258763"/>
                      <a:pt x="228109" y="258763"/>
                      <a:pt x="278563" y="258763"/>
                    </a:cubicBezTo>
                    <a:cubicBezTo>
                      <a:pt x="285201" y="258763"/>
                      <a:pt x="290512" y="253347"/>
                      <a:pt x="290512" y="246577"/>
                    </a:cubicBezTo>
                    <a:lnTo>
                      <a:pt x="290512" y="224912"/>
                    </a:lnTo>
                    <a:cubicBezTo>
                      <a:pt x="290512" y="218141"/>
                      <a:pt x="285201" y="212725"/>
                      <a:pt x="278563" y="212725"/>
                    </a:cubicBezTo>
                    <a:cubicBezTo>
                      <a:pt x="278563" y="212725"/>
                      <a:pt x="278563" y="212725"/>
                      <a:pt x="228109" y="212725"/>
                    </a:cubicBezTo>
                    <a:close/>
                    <a:moveTo>
                      <a:pt x="43699" y="212725"/>
                    </a:moveTo>
                    <a:cubicBezTo>
                      <a:pt x="37061" y="212725"/>
                      <a:pt x="31750" y="218141"/>
                      <a:pt x="31750" y="224912"/>
                    </a:cubicBezTo>
                    <a:cubicBezTo>
                      <a:pt x="31750" y="224912"/>
                      <a:pt x="31750" y="224912"/>
                      <a:pt x="31750" y="246577"/>
                    </a:cubicBezTo>
                    <a:cubicBezTo>
                      <a:pt x="31750" y="253347"/>
                      <a:pt x="37061" y="258763"/>
                      <a:pt x="43699" y="258763"/>
                    </a:cubicBezTo>
                    <a:cubicBezTo>
                      <a:pt x="43699" y="258763"/>
                      <a:pt x="43699" y="258763"/>
                      <a:pt x="94153" y="258763"/>
                    </a:cubicBezTo>
                    <a:cubicBezTo>
                      <a:pt x="99464" y="258763"/>
                      <a:pt x="104775" y="253347"/>
                      <a:pt x="104775" y="246577"/>
                    </a:cubicBezTo>
                    <a:lnTo>
                      <a:pt x="104775" y="224912"/>
                    </a:lnTo>
                    <a:cubicBezTo>
                      <a:pt x="104775" y="218141"/>
                      <a:pt x="99464" y="212725"/>
                      <a:pt x="94153" y="212725"/>
                    </a:cubicBezTo>
                    <a:cubicBezTo>
                      <a:pt x="94153" y="212725"/>
                      <a:pt x="94153" y="212725"/>
                      <a:pt x="43699" y="212725"/>
                    </a:cubicBezTo>
                    <a:close/>
                    <a:moveTo>
                      <a:pt x="44905" y="184150"/>
                    </a:moveTo>
                    <a:cubicBezTo>
                      <a:pt x="44905" y="184150"/>
                      <a:pt x="44905" y="184150"/>
                      <a:pt x="277358" y="184150"/>
                    </a:cubicBezTo>
                    <a:cubicBezTo>
                      <a:pt x="302452" y="184150"/>
                      <a:pt x="322263" y="203890"/>
                      <a:pt x="322263" y="228893"/>
                    </a:cubicBezTo>
                    <a:cubicBezTo>
                      <a:pt x="322263" y="228893"/>
                      <a:pt x="322263" y="228893"/>
                      <a:pt x="322263" y="239421"/>
                    </a:cubicBezTo>
                    <a:cubicBezTo>
                      <a:pt x="322263" y="264424"/>
                      <a:pt x="302452" y="284163"/>
                      <a:pt x="277358" y="284163"/>
                    </a:cubicBezTo>
                    <a:cubicBezTo>
                      <a:pt x="277358" y="284163"/>
                      <a:pt x="277358" y="284163"/>
                      <a:pt x="44905" y="284163"/>
                    </a:cubicBezTo>
                    <a:cubicBezTo>
                      <a:pt x="19811" y="284163"/>
                      <a:pt x="0" y="264424"/>
                      <a:pt x="0" y="239421"/>
                    </a:cubicBezTo>
                    <a:cubicBezTo>
                      <a:pt x="0" y="239421"/>
                      <a:pt x="0" y="239421"/>
                      <a:pt x="0" y="228893"/>
                    </a:cubicBezTo>
                    <a:cubicBezTo>
                      <a:pt x="0" y="203890"/>
                      <a:pt x="19811" y="184150"/>
                      <a:pt x="44905" y="184150"/>
                    </a:cubicBezTo>
                    <a:close/>
                    <a:moveTo>
                      <a:pt x="100909" y="112712"/>
                    </a:moveTo>
                    <a:cubicBezTo>
                      <a:pt x="100909" y="112712"/>
                      <a:pt x="100909" y="112712"/>
                      <a:pt x="221354" y="112712"/>
                    </a:cubicBezTo>
                    <a:cubicBezTo>
                      <a:pt x="229209" y="112712"/>
                      <a:pt x="239682" y="119138"/>
                      <a:pt x="242300" y="125563"/>
                    </a:cubicBezTo>
                    <a:lnTo>
                      <a:pt x="259320" y="158977"/>
                    </a:lnTo>
                    <a:cubicBezTo>
                      <a:pt x="261938" y="162832"/>
                      <a:pt x="259320" y="166687"/>
                      <a:pt x="254083" y="166687"/>
                    </a:cubicBezTo>
                    <a:cubicBezTo>
                      <a:pt x="254083" y="166687"/>
                      <a:pt x="254083" y="166687"/>
                      <a:pt x="68180" y="166687"/>
                    </a:cubicBezTo>
                    <a:cubicBezTo>
                      <a:pt x="62943" y="166687"/>
                      <a:pt x="60325" y="162832"/>
                      <a:pt x="62943" y="158977"/>
                    </a:cubicBezTo>
                    <a:cubicBezTo>
                      <a:pt x="62943" y="158977"/>
                      <a:pt x="62943" y="158977"/>
                      <a:pt x="79963" y="125563"/>
                    </a:cubicBezTo>
                    <a:cubicBezTo>
                      <a:pt x="82581" y="119138"/>
                      <a:pt x="93054" y="112712"/>
                      <a:pt x="100909" y="112712"/>
                    </a:cubicBezTo>
                    <a:close/>
                    <a:moveTo>
                      <a:pt x="209688" y="60325"/>
                    </a:moveTo>
                    <a:cubicBezTo>
                      <a:pt x="209688" y="60325"/>
                      <a:pt x="209688" y="60325"/>
                      <a:pt x="222112" y="60325"/>
                    </a:cubicBezTo>
                    <a:cubicBezTo>
                      <a:pt x="227634" y="60325"/>
                      <a:pt x="231775" y="64407"/>
                      <a:pt x="231775" y="69850"/>
                    </a:cubicBezTo>
                    <a:cubicBezTo>
                      <a:pt x="231775" y="75293"/>
                      <a:pt x="227634" y="79375"/>
                      <a:pt x="222112" y="79375"/>
                    </a:cubicBezTo>
                    <a:cubicBezTo>
                      <a:pt x="222112" y="79375"/>
                      <a:pt x="222112" y="79375"/>
                      <a:pt x="209688" y="79375"/>
                    </a:cubicBezTo>
                    <a:cubicBezTo>
                      <a:pt x="204166" y="79375"/>
                      <a:pt x="200025" y="75293"/>
                      <a:pt x="200025" y="69850"/>
                    </a:cubicBezTo>
                    <a:cubicBezTo>
                      <a:pt x="200025" y="64407"/>
                      <a:pt x="204166" y="60325"/>
                      <a:pt x="209688" y="60325"/>
                    </a:cubicBezTo>
                    <a:close/>
                    <a:moveTo>
                      <a:pt x="101255" y="60325"/>
                    </a:moveTo>
                    <a:cubicBezTo>
                      <a:pt x="101255" y="60325"/>
                      <a:pt x="101255" y="60325"/>
                      <a:pt x="113058" y="60325"/>
                    </a:cubicBezTo>
                    <a:cubicBezTo>
                      <a:pt x="118304" y="60325"/>
                      <a:pt x="122238" y="64407"/>
                      <a:pt x="122238" y="69850"/>
                    </a:cubicBezTo>
                    <a:cubicBezTo>
                      <a:pt x="122238" y="75293"/>
                      <a:pt x="118304" y="79375"/>
                      <a:pt x="113058" y="79375"/>
                    </a:cubicBezTo>
                    <a:cubicBezTo>
                      <a:pt x="113058" y="79375"/>
                      <a:pt x="113058" y="79375"/>
                      <a:pt x="101255" y="79375"/>
                    </a:cubicBezTo>
                    <a:cubicBezTo>
                      <a:pt x="96009" y="79375"/>
                      <a:pt x="92075" y="75293"/>
                      <a:pt x="92075" y="69850"/>
                    </a:cubicBezTo>
                    <a:cubicBezTo>
                      <a:pt x="92075" y="64407"/>
                      <a:pt x="96009" y="60325"/>
                      <a:pt x="101255" y="60325"/>
                    </a:cubicBezTo>
                    <a:close/>
                    <a:moveTo>
                      <a:pt x="161132" y="34925"/>
                    </a:moveTo>
                    <a:cubicBezTo>
                      <a:pt x="179510" y="34925"/>
                      <a:pt x="195263" y="49731"/>
                      <a:pt x="195263" y="69920"/>
                    </a:cubicBezTo>
                    <a:lnTo>
                      <a:pt x="195263" y="86071"/>
                    </a:lnTo>
                    <a:cubicBezTo>
                      <a:pt x="195263" y="91455"/>
                      <a:pt x="190012" y="96838"/>
                      <a:pt x="184761" y="96838"/>
                    </a:cubicBezTo>
                    <a:cubicBezTo>
                      <a:pt x="184761" y="96838"/>
                      <a:pt x="184761" y="96838"/>
                      <a:pt x="137502" y="96838"/>
                    </a:cubicBezTo>
                    <a:cubicBezTo>
                      <a:pt x="132251" y="96838"/>
                      <a:pt x="127000" y="91455"/>
                      <a:pt x="127000" y="86071"/>
                    </a:cubicBezTo>
                    <a:cubicBezTo>
                      <a:pt x="127000" y="86071"/>
                      <a:pt x="127000" y="86071"/>
                      <a:pt x="127000" y="69920"/>
                    </a:cubicBezTo>
                    <a:cubicBezTo>
                      <a:pt x="127000" y="49731"/>
                      <a:pt x="142753" y="34925"/>
                      <a:pt x="161132" y="34925"/>
                    </a:cubicBezTo>
                    <a:close/>
                    <a:moveTo>
                      <a:pt x="196771" y="21272"/>
                    </a:moveTo>
                    <a:cubicBezTo>
                      <a:pt x="200819" y="17462"/>
                      <a:pt x="206217" y="17462"/>
                      <a:pt x="210265" y="21272"/>
                    </a:cubicBezTo>
                    <a:cubicBezTo>
                      <a:pt x="214313" y="25082"/>
                      <a:pt x="214313" y="30162"/>
                      <a:pt x="210265" y="33972"/>
                    </a:cubicBezTo>
                    <a:cubicBezTo>
                      <a:pt x="210265" y="33972"/>
                      <a:pt x="210265" y="33972"/>
                      <a:pt x="204867" y="39052"/>
                    </a:cubicBezTo>
                    <a:cubicBezTo>
                      <a:pt x="202168" y="41592"/>
                      <a:pt x="199470" y="42862"/>
                      <a:pt x="196771" y="42862"/>
                    </a:cubicBezTo>
                    <a:cubicBezTo>
                      <a:pt x="195421" y="42862"/>
                      <a:pt x="192723" y="41592"/>
                      <a:pt x="190024" y="39052"/>
                    </a:cubicBezTo>
                    <a:cubicBezTo>
                      <a:pt x="187325" y="36512"/>
                      <a:pt x="187325" y="30162"/>
                      <a:pt x="190024" y="26352"/>
                    </a:cubicBezTo>
                    <a:cubicBezTo>
                      <a:pt x="190024" y="26352"/>
                      <a:pt x="190024" y="26352"/>
                      <a:pt x="196771" y="21272"/>
                    </a:cubicBezTo>
                    <a:close/>
                    <a:moveTo>
                      <a:pt x="111998" y="21272"/>
                    </a:moveTo>
                    <a:cubicBezTo>
                      <a:pt x="116046" y="17462"/>
                      <a:pt x="121444" y="17462"/>
                      <a:pt x="125492" y="21272"/>
                    </a:cubicBezTo>
                    <a:cubicBezTo>
                      <a:pt x="125492" y="21272"/>
                      <a:pt x="125492" y="21272"/>
                      <a:pt x="132239" y="26352"/>
                    </a:cubicBezTo>
                    <a:cubicBezTo>
                      <a:pt x="134938" y="30162"/>
                      <a:pt x="134938" y="36512"/>
                      <a:pt x="132239" y="39052"/>
                    </a:cubicBezTo>
                    <a:cubicBezTo>
                      <a:pt x="129540" y="41592"/>
                      <a:pt x="126842" y="42862"/>
                      <a:pt x="125492" y="42862"/>
                    </a:cubicBezTo>
                    <a:cubicBezTo>
                      <a:pt x="122793" y="42862"/>
                      <a:pt x="120095" y="41592"/>
                      <a:pt x="117396" y="39052"/>
                    </a:cubicBezTo>
                    <a:lnTo>
                      <a:pt x="111998" y="33972"/>
                    </a:lnTo>
                    <a:cubicBezTo>
                      <a:pt x="107950" y="30162"/>
                      <a:pt x="107950" y="25082"/>
                      <a:pt x="111998" y="21272"/>
                    </a:cubicBezTo>
                    <a:close/>
                    <a:moveTo>
                      <a:pt x="161132" y="0"/>
                    </a:moveTo>
                    <a:cubicBezTo>
                      <a:pt x="166121" y="0"/>
                      <a:pt x="169863" y="3934"/>
                      <a:pt x="169863" y="9180"/>
                    </a:cubicBezTo>
                    <a:cubicBezTo>
                      <a:pt x="169863" y="9180"/>
                      <a:pt x="169863" y="9180"/>
                      <a:pt x="169863" y="20983"/>
                    </a:cubicBezTo>
                    <a:cubicBezTo>
                      <a:pt x="169863" y="26228"/>
                      <a:pt x="166121" y="30163"/>
                      <a:pt x="161132" y="30163"/>
                    </a:cubicBezTo>
                    <a:cubicBezTo>
                      <a:pt x="156142" y="30163"/>
                      <a:pt x="152400" y="26228"/>
                      <a:pt x="152400" y="20983"/>
                    </a:cubicBezTo>
                    <a:cubicBezTo>
                      <a:pt x="152400" y="20983"/>
                      <a:pt x="152400" y="20983"/>
                      <a:pt x="152400" y="9180"/>
                    </a:cubicBezTo>
                    <a:cubicBezTo>
                      <a:pt x="152400" y="3934"/>
                      <a:pt x="156142" y="0"/>
                      <a:pt x="161132" y="0"/>
                    </a:cubicBezTo>
                    <a:close/>
                  </a:path>
                </a:pathLst>
              </a:custGeom>
              <a:solidFill>
                <a:schemeClr val="accent3">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grpSp>
        <p:nvGrpSpPr>
          <p:cNvPr id="50" name="组合 49"/>
          <p:cNvGrpSpPr/>
          <p:nvPr/>
        </p:nvGrpSpPr>
        <p:grpSpPr>
          <a:xfrm>
            <a:off x="2184961" y="4237494"/>
            <a:ext cx="1714500" cy="1714500"/>
            <a:chOff x="1638720" y="3178120"/>
            <a:chExt cx="1285875" cy="1285875"/>
          </a:xfrm>
        </p:grpSpPr>
        <p:sp>
          <p:nvSpPr>
            <p:cNvPr id="11" name="菱形 10"/>
            <p:cNvSpPr/>
            <p:nvPr/>
          </p:nvSpPr>
          <p:spPr>
            <a:xfrm>
              <a:off x="1638720" y="3178120"/>
              <a:ext cx="1285875" cy="1285875"/>
            </a:xfrm>
            <a:prstGeom prst="diamond">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菱形 14"/>
            <p:cNvSpPr/>
            <p:nvPr/>
          </p:nvSpPr>
          <p:spPr>
            <a:xfrm>
              <a:off x="1835194" y="3370134"/>
              <a:ext cx="892926" cy="89292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任意多边形: 形状 26"/>
            <p:cNvSpPr/>
            <p:nvPr/>
          </p:nvSpPr>
          <p:spPr>
            <a:xfrm>
              <a:off x="2088308" y="3666931"/>
              <a:ext cx="332930" cy="284475"/>
            </a:xfrm>
            <a:custGeom>
              <a:avLst/>
              <a:gdLst>
                <a:gd name="connsiteX0" fmla="*/ 137328 w 338137"/>
                <a:gd name="connsiteY0" fmla="*/ 214312 h 288925"/>
                <a:gd name="connsiteX1" fmla="*/ 133350 w 338137"/>
                <a:gd name="connsiteY1" fmla="*/ 218394 h 288925"/>
                <a:gd name="connsiteX2" fmla="*/ 137328 w 338137"/>
                <a:gd name="connsiteY2" fmla="*/ 223837 h 288925"/>
                <a:gd name="connsiteX3" fmla="*/ 250023 w 338137"/>
                <a:gd name="connsiteY3" fmla="*/ 223837 h 288925"/>
                <a:gd name="connsiteX4" fmla="*/ 254000 w 338137"/>
                <a:gd name="connsiteY4" fmla="*/ 218394 h 288925"/>
                <a:gd name="connsiteX5" fmla="*/ 250023 w 338137"/>
                <a:gd name="connsiteY5" fmla="*/ 214312 h 288925"/>
                <a:gd name="connsiteX6" fmla="*/ 137328 w 338137"/>
                <a:gd name="connsiteY6" fmla="*/ 214312 h 288925"/>
                <a:gd name="connsiteX7" fmla="*/ 137328 w 338137"/>
                <a:gd name="connsiteY7" fmla="*/ 196850 h 288925"/>
                <a:gd name="connsiteX8" fmla="*/ 133350 w 338137"/>
                <a:gd name="connsiteY8" fmla="*/ 200932 h 288925"/>
                <a:gd name="connsiteX9" fmla="*/ 137328 w 338137"/>
                <a:gd name="connsiteY9" fmla="*/ 206375 h 288925"/>
                <a:gd name="connsiteX10" fmla="*/ 250023 w 338137"/>
                <a:gd name="connsiteY10" fmla="*/ 206375 h 288925"/>
                <a:gd name="connsiteX11" fmla="*/ 254000 w 338137"/>
                <a:gd name="connsiteY11" fmla="*/ 200932 h 288925"/>
                <a:gd name="connsiteX12" fmla="*/ 250023 w 338137"/>
                <a:gd name="connsiteY12" fmla="*/ 196850 h 288925"/>
                <a:gd name="connsiteX13" fmla="*/ 137328 w 338137"/>
                <a:gd name="connsiteY13" fmla="*/ 196850 h 288925"/>
                <a:gd name="connsiteX14" fmla="*/ 288925 w 338137"/>
                <a:gd name="connsiteY14" fmla="*/ 187325 h 288925"/>
                <a:gd name="connsiteX15" fmla="*/ 269875 w 338137"/>
                <a:gd name="connsiteY15" fmla="*/ 206375 h 288925"/>
                <a:gd name="connsiteX16" fmla="*/ 288925 w 338137"/>
                <a:gd name="connsiteY16" fmla="*/ 225425 h 288925"/>
                <a:gd name="connsiteX17" fmla="*/ 307975 w 338137"/>
                <a:gd name="connsiteY17" fmla="*/ 206375 h 288925"/>
                <a:gd name="connsiteX18" fmla="*/ 288925 w 338137"/>
                <a:gd name="connsiteY18" fmla="*/ 187325 h 288925"/>
                <a:gd name="connsiteX19" fmla="*/ 98425 w 338137"/>
                <a:gd name="connsiteY19" fmla="*/ 187325 h 288925"/>
                <a:gd name="connsiteX20" fmla="*/ 79375 w 338137"/>
                <a:gd name="connsiteY20" fmla="*/ 206375 h 288925"/>
                <a:gd name="connsiteX21" fmla="*/ 98425 w 338137"/>
                <a:gd name="connsiteY21" fmla="*/ 225425 h 288925"/>
                <a:gd name="connsiteX22" fmla="*/ 117475 w 338137"/>
                <a:gd name="connsiteY22" fmla="*/ 206375 h 288925"/>
                <a:gd name="connsiteX23" fmla="*/ 98425 w 338137"/>
                <a:gd name="connsiteY23" fmla="*/ 187325 h 288925"/>
                <a:gd name="connsiteX24" fmla="*/ 254922 w 338137"/>
                <a:gd name="connsiteY24" fmla="*/ 127000 h 288925"/>
                <a:gd name="connsiteX25" fmla="*/ 234950 w 338137"/>
                <a:gd name="connsiteY25" fmla="*/ 147638 h 288925"/>
                <a:gd name="connsiteX26" fmla="*/ 276225 w 338137"/>
                <a:gd name="connsiteY26" fmla="*/ 147638 h 288925"/>
                <a:gd name="connsiteX27" fmla="*/ 254922 w 338137"/>
                <a:gd name="connsiteY27" fmla="*/ 127000 h 288925"/>
                <a:gd name="connsiteX28" fmla="*/ 130590 w 338137"/>
                <a:gd name="connsiteY28" fmla="*/ 100012 h 288925"/>
                <a:gd name="connsiteX29" fmla="*/ 92075 w 338137"/>
                <a:gd name="connsiteY29" fmla="*/ 147895 h 288925"/>
                <a:gd name="connsiteX30" fmla="*/ 105356 w 338137"/>
                <a:gd name="connsiteY30" fmla="*/ 147895 h 288925"/>
                <a:gd name="connsiteX31" fmla="*/ 226214 w 338137"/>
                <a:gd name="connsiteY31" fmla="*/ 147895 h 288925"/>
                <a:gd name="connsiteX32" fmla="*/ 255432 w 338137"/>
                <a:gd name="connsiteY32" fmla="*/ 117303 h 288925"/>
                <a:gd name="connsiteX33" fmla="*/ 285979 w 338137"/>
                <a:gd name="connsiteY33" fmla="*/ 147895 h 288925"/>
                <a:gd name="connsiteX34" fmla="*/ 295275 w 338137"/>
                <a:gd name="connsiteY34" fmla="*/ 149225 h 288925"/>
                <a:gd name="connsiteX35" fmla="*/ 255432 w 338137"/>
                <a:gd name="connsiteY35" fmla="*/ 100012 h 288925"/>
                <a:gd name="connsiteX36" fmla="*/ 130590 w 338137"/>
                <a:gd name="connsiteY36" fmla="*/ 100012 h 288925"/>
                <a:gd name="connsiteX37" fmla="*/ 131008 w 338137"/>
                <a:gd name="connsiteY37" fmla="*/ 85725 h 288925"/>
                <a:gd name="connsiteX38" fmla="*/ 255022 w 338137"/>
                <a:gd name="connsiteY38" fmla="*/ 85725 h 288925"/>
                <a:gd name="connsiteX39" fmla="*/ 309113 w 338137"/>
                <a:gd name="connsiteY39" fmla="*/ 153019 h 288925"/>
                <a:gd name="connsiteX40" fmla="*/ 338137 w 338137"/>
                <a:gd name="connsiteY40" fmla="*/ 207117 h 288925"/>
                <a:gd name="connsiteX41" fmla="*/ 320986 w 338137"/>
                <a:gd name="connsiteY41" fmla="*/ 251980 h 288925"/>
                <a:gd name="connsiteX42" fmla="*/ 320986 w 338137"/>
                <a:gd name="connsiteY42" fmla="*/ 288925 h 288925"/>
                <a:gd name="connsiteX43" fmla="*/ 274811 w 338137"/>
                <a:gd name="connsiteY43" fmla="*/ 288925 h 288925"/>
                <a:gd name="connsiteX44" fmla="*/ 274811 w 338137"/>
                <a:gd name="connsiteY44" fmla="*/ 266494 h 288925"/>
                <a:gd name="connsiteX45" fmla="*/ 112538 w 338137"/>
                <a:gd name="connsiteY45" fmla="*/ 266494 h 288925"/>
                <a:gd name="connsiteX46" fmla="*/ 112538 w 338137"/>
                <a:gd name="connsiteY46" fmla="*/ 288925 h 288925"/>
                <a:gd name="connsiteX47" fmla="*/ 66363 w 338137"/>
                <a:gd name="connsiteY47" fmla="*/ 288925 h 288925"/>
                <a:gd name="connsiteX48" fmla="*/ 66363 w 338137"/>
                <a:gd name="connsiteY48" fmla="*/ 251980 h 288925"/>
                <a:gd name="connsiteX49" fmla="*/ 49212 w 338137"/>
                <a:gd name="connsiteY49" fmla="*/ 207117 h 288925"/>
                <a:gd name="connsiteX50" fmla="*/ 78237 w 338137"/>
                <a:gd name="connsiteY50" fmla="*/ 153019 h 288925"/>
                <a:gd name="connsiteX51" fmla="*/ 131008 w 338137"/>
                <a:gd name="connsiteY51" fmla="*/ 85725 h 288925"/>
                <a:gd name="connsiteX52" fmla="*/ 65088 w 338137"/>
                <a:gd name="connsiteY52" fmla="*/ 0 h 288925"/>
                <a:gd name="connsiteX53" fmla="*/ 69073 w 338137"/>
                <a:gd name="connsiteY53" fmla="*/ 5220 h 288925"/>
                <a:gd name="connsiteX54" fmla="*/ 69073 w 338137"/>
                <a:gd name="connsiteY54" fmla="*/ 13050 h 288925"/>
                <a:gd name="connsiteX55" fmla="*/ 130175 w 338137"/>
                <a:gd name="connsiteY55" fmla="*/ 67859 h 288925"/>
                <a:gd name="connsiteX56" fmla="*/ 69073 w 338137"/>
                <a:gd name="connsiteY56" fmla="*/ 67859 h 288925"/>
                <a:gd name="connsiteX57" fmla="*/ 69073 w 338137"/>
                <a:gd name="connsiteY57" fmla="*/ 130499 h 288925"/>
                <a:gd name="connsiteX58" fmla="*/ 62431 w 338137"/>
                <a:gd name="connsiteY58" fmla="*/ 147463 h 288925"/>
                <a:gd name="connsiteX59" fmla="*/ 45163 w 338137"/>
                <a:gd name="connsiteY59" fmla="*/ 153988 h 288925"/>
                <a:gd name="connsiteX60" fmla="*/ 43835 w 338137"/>
                <a:gd name="connsiteY60" fmla="*/ 153988 h 288925"/>
                <a:gd name="connsiteX61" fmla="*/ 18597 w 338137"/>
                <a:gd name="connsiteY61" fmla="*/ 130499 h 288925"/>
                <a:gd name="connsiteX62" fmla="*/ 23910 w 338137"/>
                <a:gd name="connsiteY62" fmla="*/ 125279 h 288925"/>
                <a:gd name="connsiteX63" fmla="*/ 27895 w 338137"/>
                <a:gd name="connsiteY63" fmla="*/ 130499 h 288925"/>
                <a:gd name="connsiteX64" fmla="*/ 43835 w 338137"/>
                <a:gd name="connsiteY64" fmla="*/ 144853 h 288925"/>
                <a:gd name="connsiteX65" fmla="*/ 45163 w 338137"/>
                <a:gd name="connsiteY65" fmla="*/ 144853 h 288925"/>
                <a:gd name="connsiteX66" fmla="*/ 55790 w 338137"/>
                <a:gd name="connsiteY66" fmla="*/ 140938 h 288925"/>
                <a:gd name="connsiteX67" fmla="*/ 59774 w 338137"/>
                <a:gd name="connsiteY67" fmla="*/ 130499 h 288925"/>
                <a:gd name="connsiteX68" fmla="*/ 59774 w 338137"/>
                <a:gd name="connsiteY68" fmla="*/ 67859 h 288925"/>
                <a:gd name="connsiteX69" fmla="*/ 0 w 338137"/>
                <a:gd name="connsiteY69" fmla="*/ 67859 h 288925"/>
                <a:gd name="connsiteX70" fmla="*/ 59774 w 338137"/>
                <a:gd name="connsiteY70" fmla="*/ 13050 h 288925"/>
                <a:gd name="connsiteX71" fmla="*/ 59774 w 338137"/>
                <a:gd name="connsiteY71" fmla="*/ 5220 h 288925"/>
                <a:gd name="connsiteX72" fmla="*/ 65088 w 338137"/>
                <a:gd name="connsiteY72"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8137" h="288925">
                  <a:moveTo>
                    <a:pt x="137328" y="214312"/>
                  </a:moveTo>
                  <a:cubicBezTo>
                    <a:pt x="134676" y="214312"/>
                    <a:pt x="133350" y="215673"/>
                    <a:pt x="133350" y="218394"/>
                  </a:cubicBezTo>
                  <a:cubicBezTo>
                    <a:pt x="133350" y="221116"/>
                    <a:pt x="134676" y="223837"/>
                    <a:pt x="137328" y="223837"/>
                  </a:cubicBezTo>
                  <a:cubicBezTo>
                    <a:pt x="137328" y="223837"/>
                    <a:pt x="137328" y="223837"/>
                    <a:pt x="250023" y="223837"/>
                  </a:cubicBezTo>
                  <a:cubicBezTo>
                    <a:pt x="252674" y="223837"/>
                    <a:pt x="254000" y="221116"/>
                    <a:pt x="254000" y="218394"/>
                  </a:cubicBezTo>
                  <a:cubicBezTo>
                    <a:pt x="254000" y="215673"/>
                    <a:pt x="252674" y="214312"/>
                    <a:pt x="250023" y="214312"/>
                  </a:cubicBezTo>
                  <a:cubicBezTo>
                    <a:pt x="250023" y="214312"/>
                    <a:pt x="250023" y="214312"/>
                    <a:pt x="137328" y="214312"/>
                  </a:cubicBezTo>
                  <a:close/>
                  <a:moveTo>
                    <a:pt x="137328" y="196850"/>
                  </a:moveTo>
                  <a:cubicBezTo>
                    <a:pt x="134676" y="196850"/>
                    <a:pt x="133350" y="198211"/>
                    <a:pt x="133350" y="200932"/>
                  </a:cubicBezTo>
                  <a:cubicBezTo>
                    <a:pt x="133350" y="203654"/>
                    <a:pt x="134676" y="206375"/>
                    <a:pt x="137328" y="206375"/>
                  </a:cubicBezTo>
                  <a:cubicBezTo>
                    <a:pt x="137328" y="206375"/>
                    <a:pt x="137328" y="206375"/>
                    <a:pt x="250023" y="206375"/>
                  </a:cubicBezTo>
                  <a:cubicBezTo>
                    <a:pt x="252674" y="206375"/>
                    <a:pt x="254000" y="203654"/>
                    <a:pt x="254000" y="200932"/>
                  </a:cubicBezTo>
                  <a:cubicBezTo>
                    <a:pt x="254000" y="198211"/>
                    <a:pt x="252674" y="196850"/>
                    <a:pt x="250023" y="196850"/>
                  </a:cubicBezTo>
                  <a:cubicBezTo>
                    <a:pt x="250023" y="196850"/>
                    <a:pt x="250023" y="196850"/>
                    <a:pt x="137328" y="196850"/>
                  </a:cubicBezTo>
                  <a:close/>
                  <a:moveTo>
                    <a:pt x="288925" y="187325"/>
                  </a:moveTo>
                  <a:cubicBezTo>
                    <a:pt x="278404" y="187325"/>
                    <a:pt x="269875" y="195854"/>
                    <a:pt x="269875" y="206375"/>
                  </a:cubicBezTo>
                  <a:cubicBezTo>
                    <a:pt x="269875" y="216896"/>
                    <a:pt x="278404" y="225425"/>
                    <a:pt x="288925" y="225425"/>
                  </a:cubicBezTo>
                  <a:cubicBezTo>
                    <a:pt x="299446" y="225425"/>
                    <a:pt x="307975" y="216896"/>
                    <a:pt x="307975" y="206375"/>
                  </a:cubicBezTo>
                  <a:cubicBezTo>
                    <a:pt x="307975" y="195854"/>
                    <a:pt x="299446" y="187325"/>
                    <a:pt x="288925" y="187325"/>
                  </a:cubicBezTo>
                  <a:close/>
                  <a:moveTo>
                    <a:pt x="98425" y="187325"/>
                  </a:moveTo>
                  <a:cubicBezTo>
                    <a:pt x="87904" y="187325"/>
                    <a:pt x="79375" y="195854"/>
                    <a:pt x="79375" y="206375"/>
                  </a:cubicBezTo>
                  <a:cubicBezTo>
                    <a:pt x="79375" y="216896"/>
                    <a:pt x="87904" y="225425"/>
                    <a:pt x="98425" y="225425"/>
                  </a:cubicBezTo>
                  <a:cubicBezTo>
                    <a:pt x="108946" y="225425"/>
                    <a:pt x="117475" y="216896"/>
                    <a:pt x="117475" y="206375"/>
                  </a:cubicBezTo>
                  <a:cubicBezTo>
                    <a:pt x="117475" y="195854"/>
                    <a:pt x="108946" y="187325"/>
                    <a:pt x="98425" y="187325"/>
                  </a:cubicBezTo>
                  <a:close/>
                  <a:moveTo>
                    <a:pt x="254922" y="127000"/>
                  </a:moveTo>
                  <a:cubicBezTo>
                    <a:pt x="244270" y="127000"/>
                    <a:pt x="234950" y="136029"/>
                    <a:pt x="234950" y="147638"/>
                  </a:cubicBezTo>
                  <a:cubicBezTo>
                    <a:pt x="234950" y="147638"/>
                    <a:pt x="234950" y="147638"/>
                    <a:pt x="276225" y="147638"/>
                  </a:cubicBezTo>
                  <a:cubicBezTo>
                    <a:pt x="276225" y="136029"/>
                    <a:pt x="266905" y="127000"/>
                    <a:pt x="254922" y="127000"/>
                  </a:cubicBezTo>
                  <a:close/>
                  <a:moveTo>
                    <a:pt x="130590" y="100012"/>
                  </a:moveTo>
                  <a:cubicBezTo>
                    <a:pt x="113325" y="100012"/>
                    <a:pt x="98716" y="119963"/>
                    <a:pt x="92075" y="147895"/>
                  </a:cubicBezTo>
                  <a:cubicBezTo>
                    <a:pt x="96060" y="147895"/>
                    <a:pt x="101372" y="147895"/>
                    <a:pt x="105356" y="147895"/>
                  </a:cubicBezTo>
                  <a:cubicBezTo>
                    <a:pt x="105356" y="147895"/>
                    <a:pt x="105356" y="147895"/>
                    <a:pt x="226214" y="147895"/>
                  </a:cubicBezTo>
                  <a:cubicBezTo>
                    <a:pt x="226214" y="130604"/>
                    <a:pt x="239495" y="117303"/>
                    <a:pt x="255432" y="117303"/>
                  </a:cubicBezTo>
                  <a:cubicBezTo>
                    <a:pt x="272697" y="117303"/>
                    <a:pt x="285979" y="130604"/>
                    <a:pt x="285979" y="147895"/>
                  </a:cubicBezTo>
                  <a:cubicBezTo>
                    <a:pt x="288635" y="147895"/>
                    <a:pt x="292619" y="147895"/>
                    <a:pt x="295275" y="149225"/>
                  </a:cubicBezTo>
                  <a:cubicBezTo>
                    <a:pt x="288635" y="119963"/>
                    <a:pt x="274026" y="100012"/>
                    <a:pt x="255432" y="100012"/>
                  </a:cubicBezTo>
                  <a:cubicBezTo>
                    <a:pt x="255432" y="100012"/>
                    <a:pt x="255432" y="100012"/>
                    <a:pt x="130590" y="100012"/>
                  </a:cubicBezTo>
                  <a:close/>
                  <a:moveTo>
                    <a:pt x="131008" y="85725"/>
                  </a:moveTo>
                  <a:cubicBezTo>
                    <a:pt x="131008" y="85725"/>
                    <a:pt x="131008" y="85725"/>
                    <a:pt x="255022" y="85725"/>
                  </a:cubicBezTo>
                  <a:cubicBezTo>
                    <a:pt x="282727" y="85725"/>
                    <a:pt x="303836" y="114754"/>
                    <a:pt x="309113" y="153019"/>
                  </a:cubicBezTo>
                  <a:cubicBezTo>
                    <a:pt x="327583" y="163575"/>
                    <a:pt x="338137" y="183367"/>
                    <a:pt x="338137" y="207117"/>
                  </a:cubicBezTo>
                  <a:cubicBezTo>
                    <a:pt x="338137" y="224271"/>
                    <a:pt x="332860" y="240104"/>
                    <a:pt x="320986" y="251980"/>
                  </a:cubicBezTo>
                  <a:cubicBezTo>
                    <a:pt x="320986" y="251980"/>
                    <a:pt x="320986" y="251980"/>
                    <a:pt x="320986" y="288925"/>
                  </a:cubicBezTo>
                  <a:cubicBezTo>
                    <a:pt x="320986" y="288925"/>
                    <a:pt x="320986" y="288925"/>
                    <a:pt x="274811" y="288925"/>
                  </a:cubicBezTo>
                  <a:cubicBezTo>
                    <a:pt x="274811" y="288925"/>
                    <a:pt x="274811" y="288925"/>
                    <a:pt x="274811" y="266494"/>
                  </a:cubicBezTo>
                  <a:cubicBezTo>
                    <a:pt x="274811" y="266494"/>
                    <a:pt x="274811" y="266494"/>
                    <a:pt x="112538" y="266494"/>
                  </a:cubicBezTo>
                  <a:cubicBezTo>
                    <a:pt x="112538" y="266494"/>
                    <a:pt x="112538" y="266494"/>
                    <a:pt x="112538" y="288925"/>
                  </a:cubicBezTo>
                  <a:cubicBezTo>
                    <a:pt x="112538" y="288925"/>
                    <a:pt x="112538" y="288925"/>
                    <a:pt x="66363" y="288925"/>
                  </a:cubicBezTo>
                  <a:cubicBezTo>
                    <a:pt x="66363" y="288925"/>
                    <a:pt x="66363" y="288925"/>
                    <a:pt x="66363" y="251980"/>
                  </a:cubicBezTo>
                  <a:cubicBezTo>
                    <a:pt x="54489" y="240104"/>
                    <a:pt x="49212" y="224271"/>
                    <a:pt x="49212" y="207117"/>
                  </a:cubicBezTo>
                  <a:cubicBezTo>
                    <a:pt x="49212" y="183367"/>
                    <a:pt x="58447" y="163575"/>
                    <a:pt x="78237" y="153019"/>
                  </a:cubicBezTo>
                  <a:cubicBezTo>
                    <a:pt x="83514" y="114754"/>
                    <a:pt x="104623" y="85725"/>
                    <a:pt x="131008" y="85725"/>
                  </a:cubicBezTo>
                  <a:close/>
                  <a:moveTo>
                    <a:pt x="65088" y="0"/>
                  </a:moveTo>
                  <a:cubicBezTo>
                    <a:pt x="66416" y="0"/>
                    <a:pt x="69073" y="2610"/>
                    <a:pt x="69073" y="5220"/>
                  </a:cubicBezTo>
                  <a:cubicBezTo>
                    <a:pt x="69073" y="5220"/>
                    <a:pt x="69073" y="5220"/>
                    <a:pt x="69073" y="13050"/>
                  </a:cubicBezTo>
                  <a:cubicBezTo>
                    <a:pt x="99624" y="14355"/>
                    <a:pt x="124862" y="37845"/>
                    <a:pt x="130175" y="67859"/>
                  </a:cubicBezTo>
                  <a:lnTo>
                    <a:pt x="69073" y="67859"/>
                  </a:lnTo>
                  <a:cubicBezTo>
                    <a:pt x="69073" y="67859"/>
                    <a:pt x="69073" y="67859"/>
                    <a:pt x="69073" y="130499"/>
                  </a:cubicBezTo>
                  <a:cubicBezTo>
                    <a:pt x="69073" y="135718"/>
                    <a:pt x="66416" y="142243"/>
                    <a:pt x="62431" y="147463"/>
                  </a:cubicBezTo>
                  <a:cubicBezTo>
                    <a:pt x="57118" y="151378"/>
                    <a:pt x="51805" y="153988"/>
                    <a:pt x="45163" y="153988"/>
                  </a:cubicBezTo>
                  <a:cubicBezTo>
                    <a:pt x="45163" y="153988"/>
                    <a:pt x="45163" y="153988"/>
                    <a:pt x="43835" y="153988"/>
                  </a:cubicBezTo>
                  <a:cubicBezTo>
                    <a:pt x="30552" y="153988"/>
                    <a:pt x="18597" y="143548"/>
                    <a:pt x="18597" y="130499"/>
                  </a:cubicBezTo>
                  <a:cubicBezTo>
                    <a:pt x="18597" y="127889"/>
                    <a:pt x="21253" y="125279"/>
                    <a:pt x="23910" y="125279"/>
                  </a:cubicBezTo>
                  <a:cubicBezTo>
                    <a:pt x="26567" y="125279"/>
                    <a:pt x="27895" y="127889"/>
                    <a:pt x="27895" y="130499"/>
                  </a:cubicBezTo>
                  <a:cubicBezTo>
                    <a:pt x="27895" y="138328"/>
                    <a:pt x="35865" y="144853"/>
                    <a:pt x="43835" y="144853"/>
                  </a:cubicBezTo>
                  <a:cubicBezTo>
                    <a:pt x="43835" y="144853"/>
                    <a:pt x="43835" y="144853"/>
                    <a:pt x="45163" y="144853"/>
                  </a:cubicBezTo>
                  <a:cubicBezTo>
                    <a:pt x="49148" y="144853"/>
                    <a:pt x="53133" y="143548"/>
                    <a:pt x="55790" y="140938"/>
                  </a:cubicBezTo>
                  <a:cubicBezTo>
                    <a:pt x="58446" y="138328"/>
                    <a:pt x="59774" y="134413"/>
                    <a:pt x="59774" y="130499"/>
                  </a:cubicBezTo>
                  <a:cubicBezTo>
                    <a:pt x="59774" y="130499"/>
                    <a:pt x="59774" y="130499"/>
                    <a:pt x="59774" y="67859"/>
                  </a:cubicBezTo>
                  <a:cubicBezTo>
                    <a:pt x="59774" y="67859"/>
                    <a:pt x="59774" y="67859"/>
                    <a:pt x="0" y="67859"/>
                  </a:cubicBezTo>
                  <a:cubicBezTo>
                    <a:pt x="3985" y="37845"/>
                    <a:pt x="29223" y="14355"/>
                    <a:pt x="59774" y="13050"/>
                  </a:cubicBezTo>
                  <a:cubicBezTo>
                    <a:pt x="59774" y="13050"/>
                    <a:pt x="59774" y="13050"/>
                    <a:pt x="59774" y="5220"/>
                  </a:cubicBezTo>
                  <a:cubicBezTo>
                    <a:pt x="59774" y="2610"/>
                    <a:pt x="62431" y="0"/>
                    <a:pt x="65088" y="0"/>
                  </a:cubicBezTo>
                  <a:close/>
                </a:path>
              </a:pathLst>
            </a:custGeom>
            <a:solidFill>
              <a:schemeClr val="accent4">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 name="文本框 17"/>
          <p:cNvSpPr txBox="1"/>
          <p:nvPr/>
        </p:nvSpPr>
        <p:spPr>
          <a:xfrm>
            <a:off x="1088390" y="381635"/>
            <a:ext cx="924687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基于互联网本身的创业模式主要有以下四种类型</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1000" fill="hold"/>
                                        <p:tgtEl>
                                          <p:spTgt spid="51"/>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1000"/>
                                        <p:tgtEl>
                                          <p:spTgt spid="52"/>
                                        </p:tgtEl>
                                      </p:cBhvr>
                                    </p:animEffect>
                                    <p:anim calcmode="lin" valueType="num">
                                      <p:cBhvr>
                                        <p:cTn id="35" dur="1000" fill="hold"/>
                                        <p:tgtEl>
                                          <p:spTgt spid="52"/>
                                        </p:tgtEl>
                                        <p:attrNameLst>
                                          <p:attrName>ppt_x</p:attrName>
                                        </p:attrNameLst>
                                      </p:cBhvr>
                                      <p:tavLst>
                                        <p:tav tm="0">
                                          <p:val>
                                            <p:strVal val="#ppt_x"/>
                                          </p:val>
                                        </p:tav>
                                        <p:tav tm="100000">
                                          <p:val>
                                            <p:strVal val="#ppt_x"/>
                                          </p:val>
                                        </p:tav>
                                      </p:tavLst>
                                    </p:anim>
                                    <p:anim calcmode="lin" valueType="num">
                                      <p:cBhvr>
                                        <p:cTn id="36" dur="10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anim calcmode="lin" valueType="num">
                                      <p:cBhvr>
                                        <p:cTn id="47" dur="1000" fill="hold"/>
                                        <p:tgtEl>
                                          <p:spTgt spid="54"/>
                                        </p:tgtEl>
                                        <p:attrNameLst>
                                          <p:attrName>ppt_x</p:attrName>
                                        </p:attrNameLst>
                                      </p:cBhvr>
                                      <p:tavLst>
                                        <p:tav tm="0">
                                          <p:val>
                                            <p:strVal val="#ppt_x"/>
                                          </p:val>
                                        </p:tav>
                                        <p:tav tm="100000">
                                          <p:val>
                                            <p:strVal val="#ppt_x"/>
                                          </p:val>
                                        </p:tav>
                                      </p:tavLst>
                                    </p:anim>
                                    <p:anim calcmode="lin" valueType="num">
                                      <p:cBhvr>
                                        <p:cTn id="48"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
          <p:cNvGrpSpPr/>
          <p:nvPr/>
        </p:nvGrpSpPr>
        <p:grpSpPr>
          <a:xfrm>
            <a:off x="0" y="3175"/>
            <a:ext cx="12192000" cy="6854825"/>
            <a:chOff x="0" y="3175"/>
            <a:chExt cx="12192000" cy="6854825"/>
          </a:xfrm>
        </p:grpSpPr>
        <p:sp>
          <p:nvSpPr>
            <p:cNvPr id="5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3"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4" name="矩形 53"/>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5" name="文本框 54"/>
            <p:cNvSpPr txBox="1"/>
            <p:nvPr/>
          </p:nvSpPr>
          <p:spPr>
            <a:xfrm>
              <a:off x="1088556" y="381405"/>
              <a:ext cx="2158227" cy="369332"/>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输入您的标题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 name="Ellipse 2"/>
          <p:cNvSpPr/>
          <p:nvPr/>
        </p:nvSpPr>
        <p:spPr>
          <a:xfrm>
            <a:off x="6302875" y="1357542"/>
            <a:ext cx="4130663" cy="4041552"/>
          </a:xfrm>
          <a:prstGeom prst="ellipse">
            <a:avLst/>
          </a:prstGeom>
          <a:blipFill>
            <a:blip r:embed="rId1"/>
            <a:stretch>
              <a:fillRect l="-23499" r="-23499"/>
            </a:stretch>
          </a:blipFill>
          <a:ln>
            <a:noFill/>
          </a:ln>
          <a:effectLst>
            <a:outerShdw blurRad="9779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8" name="Rechteck 38"/>
          <p:cNvSpPr/>
          <p:nvPr/>
        </p:nvSpPr>
        <p:spPr>
          <a:xfrm>
            <a:off x="1588" y="0"/>
            <a:ext cx="4486184" cy="6858000"/>
          </a:xfrm>
          <a:prstGeom prst="rect">
            <a:avLst/>
          </a:prstGeom>
          <a:solidFill>
            <a:schemeClr val="bg1"/>
          </a:solidFill>
          <a:ln w="127000">
            <a:noFill/>
          </a:ln>
          <a:effectLst>
            <a:outerShdw blurRad="9779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9" name="Ellipse 43"/>
          <p:cNvSpPr/>
          <p:nvPr/>
        </p:nvSpPr>
        <p:spPr>
          <a:xfrm>
            <a:off x="4279347" y="3485964"/>
            <a:ext cx="415102" cy="4151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solidFill>
                <a:schemeClr val="bg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Shape 3850"/>
          <p:cNvSpPr/>
          <p:nvPr/>
        </p:nvSpPr>
        <p:spPr>
          <a:xfrm>
            <a:off x="4402207" y="3593049"/>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lIns="45713" tIns="22850" rIns="45713" bIns="22850" anchor="ctr" anchorCtr="0">
            <a:noAutofit/>
          </a:bodyPr>
          <a:lstStyle/>
          <a:p>
            <a:endParaRPr sz="1800">
              <a:solidFill>
                <a:schemeClr val="bg2">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1" name="Ellipse 43"/>
          <p:cNvSpPr/>
          <p:nvPr/>
        </p:nvSpPr>
        <p:spPr>
          <a:xfrm>
            <a:off x="4279347" y="4743277"/>
            <a:ext cx="415102" cy="4151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450">
              <a:solidFill>
                <a:schemeClr val="bg2">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2" name="Shape 3850"/>
          <p:cNvSpPr/>
          <p:nvPr/>
        </p:nvSpPr>
        <p:spPr>
          <a:xfrm>
            <a:off x="4402207" y="4850362"/>
            <a:ext cx="139886" cy="171437"/>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a:effectLst/>
        </p:spPr>
        <p:txBody>
          <a:bodyPr lIns="45713" tIns="22850" rIns="45713" bIns="22850" anchor="ctr" anchorCtr="0">
            <a:noAutofit/>
          </a:bodyPr>
          <a:lstStyle/>
          <a:p>
            <a:endParaRPr sz="1800">
              <a:solidFill>
                <a:schemeClr val="bg2">
                  <a:lumMod val="50000"/>
                </a:schemeClr>
              </a:solidFill>
              <a:latin typeface="思源黑体" panose="020B0500000000000000" pitchFamily="34" charset="-122"/>
              <a:ea typeface="思源黑体" panose="020B0500000000000000" pitchFamily="34" charset="-122"/>
              <a:cs typeface="Lato"/>
              <a:sym typeface="思源黑体" panose="020B0500000000000000" pitchFamily="34" charset="-122"/>
            </a:endParaRPr>
          </a:p>
        </p:txBody>
      </p:sp>
      <p:sp>
        <p:nvSpPr>
          <p:cNvPr id="45" name="TextBox 7"/>
          <p:cNvSpPr txBox="1"/>
          <p:nvPr/>
        </p:nvSpPr>
        <p:spPr>
          <a:xfrm>
            <a:off x="587375" y="1092200"/>
            <a:ext cx="3227070" cy="953135"/>
          </a:xfrm>
          <a:prstGeom prst="rect">
            <a:avLst/>
          </a:prstGeom>
          <a:noFill/>
        </p:spPr>
        <p:txBody>
          <a:bodyPr wrap="square" rtlCol="0">
            <a:spAutoFit/>
          </a:bodyPr>
          <a:lstStyle/>
          <a:p>
            <a:pPr algn="l"/>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基于</a:t>
            </a:r>
            <a:r>
              <a:rPr lang="zh-CN" altLang="en-US" sz="28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“互联网+”</a:t>
            </a:r>
            <a:r>
              <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的创业模式</a:t>
            </a:r>
            <a:endParaRPr lang="zh-CN" altLang="en-US" sz="28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7" name="Rectangle 29"/>
          <p:cNvSpPr/>
          <p:nvPr/>
        </p:nvSpPr>
        <p:spPr>
          <a:xfrm>
            <a:off x="936195" y="2833636"/>
            <a:ext cx="2618286" cy="2912745"/>
          </a:xfrm>
          <a:prstGeom prst="rect">
            <a:avLst/>
          </a:prstGeom>
        </p:spPr>
        <p:txBody>
          <a:bodyPr wrap="square">
            <a:spAutoFit/>
          </a:bodyPr>
          <a:lstStyle/>
          <a:p>
            <a:pPr lvl="0" algn="just">
              <a:lnSpc>
                <a:spcPts val="2000"/>
              </a:lnSpc>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随者“互联网+”时代的到来，再加上传统行业的创业门槛越来越高，越来越多的大学生选择将互联网作为技术平台，通过对传统行业的互联网“升级”，将互联网介入相关产品和服务，在产品说明、价值呈现、服务介绍、技术应用等方面向客户提供服务，从而赚取利润。</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88390" y="381635"/>
            <a:ext cx="572262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基于物联网的创业模式有以下四种</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Shape 3"/>
          <p:cNvSpPr/>
          <p:nvPr/>
        </p:nvSpPr>
        <p:spPr bwMode="auto">
          <a:xfrm>
            <a:off x="2927350" y="4769485"/>
            <a:ext cx="3168650" cy="63500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4. 物联网——智慧</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Freeform: Shape 22"/>
          <p:cNvSpPr/>
          <p:nvPr/>
        </p:nvSpPr>
        <p:spPr>
          <a:xfrm>
            <a:off x="5786755" y="24396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Freeform: Shape 23"/>
          <p:cNvSpPr/>
          <p:nvPr/>
        </p:nvSpPr>
        <p:spPr>
          <a:xfrm>
            <a:off x="5963920" y="2439670"/>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Freeform: Shape 24"/>
          <p:cNvSpPr/>
          <p:nvPr/>
        </p:nvSpPr>
        <p:spPr>
          <a:xfrm flipH="1">
            <a:off x="6227445" y="2439670"/>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Freeform: Shape 19"/>
          <p:cNvSpPr/>
          <p:nvPr/>
        </p:nvSpPr>
        <p:spPr>
          <a:xfrm>
            <a:off x="5786755" y="31349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Freeform: Shape 20"/>
          <p:cNvSpPr/>
          <p:nvPr/>
        </p:nvSpPr>
        <p:spPr>
          <a:xfrm>
            <a:off x="5963920" y="31349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21"/>
          <p:cNvSpPr/>
          <p:nvPr/>
        </p:nvSpPr>
        <p:spPr>
          <a:xfrm flipH="1">
            <a:off x="6227445" y="31349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6"/>
          <p:cNvSpPr/>
          <p:nvPr/>
        </p:nvSpPr>
        <p:spPr>
          <a:xfrm>
            <a:off x="5785485" y="38334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7"/>
          <p:cNvSpPr/>
          <p:nvPr/>
        </p:nvSpPr>
        <p:spPr>
          <a:xfrm>
            <a:off x="5962650" y="3833495"/>
            <a:ext cx="263525" cy="705485"/>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8"/>
          <p:cNvSpPr/>
          <p:nvPr/>
        </p:nvSpPr>
        <p:spPr>
          <a:xfrm flipH="1">
            <a:off x="6226175" y="3833495"/>
            <a:ext cx="179705" cy="930910"/>
          </a:xfrm>
          <a:custGeom>
            <a:avLst/>
            <a:gdLst>
              <a:gd name="connsiteX0" fmla="*/ 303644 w 304800"/>
              <a:gd name="connsiteY0" fmla="*/ 0 h 1576759"/>
              <a:gd name="connsiteX1" fmla="*/ 304800 w 304800"/>
              <a:gd name="connsiteY1" fmla="*/ 0 h 1576759"/>
              <a:gd name="connsiteX2" fmla="*/ 304800 w 304800"/>
              <a:gd name="connsiteY2" fmla="*/ 1192125 h 1576759"/>
              <a:gd name="connsiteX3" fmla="*/ 0 w 304800"/>
              <a:gd name="connsiteY3" fmla="*/ 1576759 h 1576759"/>
              <a:gd name="connsiteX4" fmla="*/ 0 w 304800"/>
              <a:gd name="connsiteY4" fmla="*/ 375069 h 1576759"/>
              <a:gd name="connsiteX5" fmla="*/ 3947 w 304800"/>
              <a:gd name="connsiteY5" fmla="*/ 378196 h 1576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 h="1576759">
                <a:moveTo>
                  <a:pt x="303644" y="0"/>
                </a:moveTo>
                <a:lnTo>
                  <a:pt x="304800" y="0"/>
                </a:lnTo>
                <a:lnTo>
                  <a:pt x="304800" y="1192125"/>
                </a:lnTo>
                <a:lnTo>
                  <a:pt x="0" y="1576759"/>
                </a:lnTo>
                <a:lnTo>
                  <a:pt x="0" y="375069"/>
                </a:lnTo>
                <a:lnTo>
                  <a:pt x="3947" y="378196"/>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4" name="Group 9"/>
          <p:cNvGrpSpPr/>
          <p:nvPr/>
        </p:nvGrpSpPr>
        <p:grpSpPr>
          <a:xfrm rot="0">
            <a:off x="5962650" y="4528820"/>
            <a:ext cx="264160" cy="759460"/>
            <a:chOff x="4469832" y="3408828"/>
            <a:chExt cx="263878" cy="759478"/>
          </a:xfrm>
          <a:solidFill>
            <a:schemeClr val="accent4"/>
          </a:solidFill>
        </p:grpSpPr>
        <p:sp>
          <p:nvSpPr>
            <p:cNvPr id="27" name="Freeform: Shape 15"/>
            <p:cNvSpPr/>
            <p:nvPr/>
          </p:nvSpPr>
          <p:spPr>
            <a:xfrm>
              <a:off x="4470479" y="3408828"/>
              <a:ext cx="263231" cy="705227"/>
            </a:xfrm>
            <a:custGeom>
              <a:avLst/>
              <a:gdLst>
                <a:gd name="connsiteX0" fmla="*/ 0 w 445945"/>
                <a:gd name="connsiteY0" fmla="*/ 0 h 1194737"/>
                <a:gd name="connsiteX1" fmla="*/ 445945 w 445945"/>
                <a:gd name="connsiteY1" fmla="*/ 0 h 1194737"/>
                <a:gd name="connsiteX2" fmla="*/ 445945 w 445945"/>
                <a:gd name="connsiteY2" fmla="*/ 1194737 h 1194737"/>
                <a:gd name="connsiteX3" fmla="*/ 0 w 445945"/>
                <a:gd name="connsiteY3" fmla="*/ 1194737 h 1194737"/>
              </a:gdLst>
              <a:ahLst/>
              <a:cxnLst>
                <a:cxn ang="0">
                  <a:pos x="connsiteX0" y="connsiteY0"/>
                </a:cxn>
                <a:cxn ang="0">
                  <a:pos x="connsiteX1" y="connsiteY1"/>
                </a:cxn>
                <a:cxn ang="0">
                  <a:pos x="connsiteX2" y="connsiteY2"/>
                </a:cxn>
                <a:cxn ang="0">
                  <a:pos x="connsiteX3" y="connsiteY3"/>
                </a:cxn>
              </a:cxnLst>
              <a:rect l="l" t="t" r="r" b="b"/>
              <a:pathLst>
                <a:path w="445945" h="1194737">
                  <a:moveTo>
                    <a:pt x="0" y="0"/>
                  </a:moveTo>
                  <a:lnTo>
                    <a:pt x="445945" y="0"/>
                  </a:lnTo>
                  <a:lnTo>
                    <a:pt x="445945" y="1194737"/>
                  </a:lnTo>
                  <a:lnTo>
                    <a:pt x="0" y="11947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16"/>
            <p:cNvSpPr/>
            <p:nvPr/>
          </p:nvSpPr>
          <p:spPr>
            <a:xfrm>
              <a:off x="4469832" y="4115863"/>
              <a:ext cx="263231" cy="52443"/>
            </a:xfrm>
            <a:custGeom>
              <a:avLst/>
              <a:gdLst>
                <a:gd name="connsiteX0" fmla="*/ 0 w 413533"/>
                <a:gd name="connsiteY0" fmla="*/ 0 h 82388"/>
                <a:gd name="connsiteX1" fmla="*/ 413533 w 413533"/>
                <a:gd name="connsiteY1" fmla="*/ 0 h 82388"/>
                <a:gd name="connsiteX2" fmla="*/ 410293 w 413533"/>
                <a:gd name="connsiteY2" fmla="*/ 4444 h 82388"/>
                <a:gd name="connsiteX3" fmla="*/ 206766 w 413533"/>
                <a:gd name="connsiteY3" fmla="*/ 82388 h 82388"/>
                <a:gd name="connsiteX4" fmla="*/ 3240 w 413533"/>
                <a:gd name="connsiteY4" fmla="*/ 4444 h 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33" h="82388">
                  <a:moveTo>
                    <a:pt x="0" y="0"/>
                  </a:moveTo>
                  <a:lnTo>
                    <a:pt x="413533" y="0"/>
                  </a:lnTo>
                  <a:lnTo>
                    <a:pt x="410293" y="4444"/>
                  </a:lnTo>
                  <a:cubicBezTo>
                    <a:pt x="358206" y="52602"/>
                    <a:pt x="286248" y="82388"/>
                    <a:pt x="206766" y="82388"/>
                  </a:cubicBezTo>
                  <a:cubicBezTo>
                    <a:pt x="127284" y="82388"/>
                    <a:pt x="55327" y="52602"/>
                    <a:pt x="3240" y="44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5" name="Freeform: Shape 10"/>
          <p:cNvSpPr/>
          <p:nvPr/>
        </p:nvSpPr>
        <p:spPr>
          <a:xfrm rot="20560681">
            <a:off x="5683250" y="457200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Freeform: Shape 11"/>
          <p:cNvSpPr/>
          <p:nvPr/>
        </p:nvSpPr>
        <p:spPr>
          <a:xfrm rot="1039318" flipH="1">
            <a:off x="6109970" y="4566920"/>
            <a:ext cx="399415" cy="720725"/>
          </a:xfrm>
          <a:custGeom>
            <a:avLst/>
            <a:gdLst>
              <a:gd name="connsiteX0" fmla="*/ 398565 w 399216"/>
              <a:gd name="connsiteY0" fmla="*/ 0 h 720509"/>
              <a:gd name="connsiteX1" fmla="*/ 399216 w 399216"/>
              <a:gd name="connsiteY1" fmla="*/ 203 h 720509"/>
              <a:gd name="connsiteX2" fmla="*/ 189700 w 399216"/>
              <a:gd name="connsiteY2" fmla="*/ 671975 h 720509"/>
              <a:gd name="connsiteX3" fmla="*/ 187218 w 399216"/>
              <a:gd name="connsiteY3" fmla="*/ 673667 h 720509"/>
              <a:gd name="connsiteX4" fmla="*/ 189945 w 399216"/>
              <a:gd name="connsiteY4" fmla="*/ 673667 h 720509"/>
              <a:gd name="connsiteX5" fmla="*/ 188471 w 399216"/>
              <a:gd name="connsiteY5" fmla="*/ 676194 h 720509"/>
              <a:gd name="connsiteX6" fmla="*/ 95893 w 399216"/>
              <a:gd name="connsiteY6" fmla="*/ 720509 h 720509"/>
              <a:gd name="connsiteX7" fmla="*/ 3316 w 399216"/>
              <a:gd name="connsiteY7" fmla="*/ 676194 h 720509"/>
              <a:gd name="connsiteX8" fmla="*/ 3158 w 399216"/>
              <a:gd name="connsiteY8" fmla="*/ 675923 h 720509"/>
              <a:gd name="connsiteX9" fmla="*/ 0 w 399216"/>
              <a:gd name="connsiteY9" fmla="*/ 675934 h 720509"/>
              <a:gd name="connsiteX10" fmla="*/ 161540 w 399216"/>
              <a:gd name="connsiteY10" fmla="*/ 157989 h 720509"/>
              <a:gd name="connsiteX11" fmla="*/ 163215 w 399216"/>
              <a:gd name="connsiteY11" fmla="*/ 160445 h 720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9216" h="720509">
                <a:moveTo>
                  <a:pt x="398565" y="0"/>
                </a:moveTo>
                <a:lnTo>
                  <a:pt x="399216" y="203"/>
                </a:lnTo>
                <a:lnTo>
                  <a:pt x="189700" y="671975"/>
                </a:lnTo>
                <a:lnTo>
                  <a:pt x="187218" y="673667"/>
                </a:lnTo>
                <a:lnTo>
                  <a:pt x="189945" y="673667"/>
                </a:lnTo>
                <a:lnTo>
                  <a:pt x="188471" y="676194"/>
                </a:lnTo>
                <a:cubicBezTo>
                  <a:pt x="164779" y="703574"/>
                  <a:pt x="132047" y="720509"/>
                  <a:pt x="95893" y="720509"/>
                </a:cubicBezTo>
                <a:cubicBezTo>
                  <a:pt x="59739" y="720509"/>
                  <a:pt x="27009" y="703574"/>
                  <a:pt x="3316" y="676194"/>
                </a:cubicBezTo>
                <a:lnTo>
                  <a:pt x="3158" y="675923"/>
                </a:lnTo>
                <a:lnTo>
                  <a:pt x="0" y="675934"/>
                </a:lnTo>
                <a:lnTo>
                  <a:pt x="161540" y="157989"/>
                </a:lnTo>
                <a:lnTo>
                  <a:pt x="163215" y="16044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2"/>
          <p:cNvGrpSpPr/>
          <p:nvPr/>
        </p:nvGrpSpPr>
        <p:grpSpPr>
          <a:xfrm rot="0">
            <a:off x="5785485" y="5160645"/>
            <a:ext cx="612140" cy="244475"/>
            <a:chOff x="4292842" y="4040090"/>
            <a:chExt cx="612414" cy="244247"/>
          </a:xfrm>
        </p:grpSpPr>
        <p:sp>
          <p:nvSpPr>
            <p:cNvPr id="25" name="Oval 13"/>
            <p:cNvSpPr/>
            <p:nvPr/>
          </p:nvSpPr>
          <p:spPr>
            <a:xfrm>
              <a:off x="4292842" y="4040090"/>
              <a:ext cx="612414" cy="244247"/>
            </a:xfrm>
            <a:prstGeom prst="ellipse">
              <a:avLst/>
            </a:prstGeom>
            <a:solidFill>
              <a:srgbClr val="F2A1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 name="Oval 14"/>
            <p:cNvSpPr/>
            <p:nvPr/>
          </p:nvSpPr>
          <p:spPr>
            <a:xfrm>
              <a:off x="4469832" y="4112952"/>
              <a:ext cx="277584" cy="11070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19" name="Freeform: Shape 26"/>
          <p:cNvSpPr/>
          <p:nvPr/>
        </p:nvSpPr>
        <p:spPr bwMode="auto">
          <a:xfrm flipH="1">
            <a:off x="6404610" y="2677160"/>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1. 物联网——物体识别</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7"/>
          <p:cNvSpPr/>
          <p:nvPr/>
        </p:nvSpPr>
        <p:spPr bwMode="auto">
          <a:xfrm flipH="1">
            <a:off x="6404610" y="4098290"/>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3. 物联网——沟通</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25"/>
          <p:cNvSpPr/>
          <p:nvPr/>
        </p:nvSpPr>
        <p:spPr bwMode="auto">
          <a:xfrm>
            <a:off x="2903220" y="3359785"/>
            <a:ext cx="2883535" cy="67564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2"/>
          </a:solidFill>
          <a:ln>
            <a:noFill/>
          </a:ln>
        </p:spPr>
        <p:txBody>
          <a:bodyPr vert="horz" wrap="none" lIns="121920" tIns="60960" rIns="121920" bIns="60960" anchor="ctr" anchorCtr="0" compatLnSpc="1">
            <a:normAutofit/>
          </a:bodyPr>
          <a:p>
            <a:pPr algn="ctr"/>
            <a:r>
              <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rPr>
              <a:t>2. 物联网——物体感知</a:t>
            </a:r>
            <a:endParaRPr>
              <a:solidFill>
                <a:schemeClr val="bg1"/>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18645\Desktop\《新编大学生创新创业教育》\图片3.png图片3"/>
          <p:cNvPicPr>
            <a:picLocks noChangeAspect="1"/>
          </p:cNvPicPr>
          <p:nvPr/>
        </p:nvPicPr>
        <p:blipFill>
          <a:blip r:embed="rId1"/>
          <a:srcRect l="18493" r="18493"/>
          <a:stretch>
            <a:fillRect/>
          </a:stretch>
        </p:blipFill>
        <p:spPr>
          <a:xfrm>
            <a:off x="4229735" y="2434590"/>
            <a:ext cx="3559810" cy="3148965"/>
          </a:xfrm>
          <a:prstGeom prst="hexagon">
            <a:avLst/>
          </a:prstGeom>
        </p:spPr>
      </p:pic>
      <p:grpSp>
        <p:nvGrpSpPr>
          <p:cNvPr id="3" name="e0616c66-3ce9-4d74-a524-23e2d8eac354"/>
          <p:cNvGrpSpPr>
            <a:grpSpLocks noChangeAspect="1"/>
          </p:cNvGrpSpPr>
          <p:nvPr/>
        </p:nvGrpSpPr>
        <p:grpSpPr>
          <a:xfrm>
            <a:off x="1111185" y="2149563"/>
            <a:ext cx="9513873" cy="3849804"/>
            <a:chOff x="4058190" y="2151253"/>
            <a:chExt cx="7952063" cy="3217813"/>
          </a:xfrm>
        </p:grpSpPr>
        <p:grpSp>
          <p:nvGrpSpPr>
            <p:cNvPr id="4" name="组合 3"/>
            <p:cNvGrpSpPr/>
            <p:nvPr/>
          </p:nvGrpSpPr>
          <p:grpSpPr>
            <a:xfrm>
              <a:off x="6446999" y="2235552"/>
              <a:ext cx="3371562" cy="2936851"/>
              <a:chOff x="6595316" y="2305179"/>
              <a:chExt cx="3065056" cy="2669863"/>
            </a:xfrm>
          </p:grpSpPr>
          <p:sp>
            <p:nvSpPr>
              <p:cNvPr id="19" name="六边形 18"/>
              <p:cNvSpPr/>
              <p:nvPr/>
            </p:nvSpPr>
            <p:spPr>
              <a:xfrm>
                <a:off x="7159747" y="2305179"/>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1</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六边形 19"/>
              <p:cNvSpPr/>
              <p:nvPr/>
            </p:nvSpPr>
            <p:spPr>
              <a:xfrm>
                <a:off x="8629732" y="2305179"/>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2</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六边形 20"/>
              <p:cNvSpPr/>
              <p:nvPr/>
            </p:nvSpPr>
            <p:spPr>
              <a:xfrm>
                <a:off x="6595316" y="3419755"/>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6</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六边形 21"/>
              <p:cNvSpPr/>
              <p:nvPr/>
            </p:nvSpPr>
            <p:spPr>
              <a:xfrm>
                <a:off x="9145052" y="3419755"/>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3</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六边形 22"/>
              <p:cNvSpPr/>
              <p:nvPr/>
            </p:nvSpPr>
            <p:spPr>
              <a:xfrm>
                <a:off x="7159747" y="4530800"/>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5</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六边形 23"/>
              <p:cNvSpPr/>
              <p:nvPr/>
            </p:nvSpPr>
            <p:spPr>
              <a:xfrm>
                <a:off x="8629732" y="4530800"/>
                <a:ext cx="515320" cy="444242"/>
              </a:xfrm>
              <a:prstGeom prst="hexagon">
                <a:avLst/>
              </a:prstGeom>
              <a:solidFill>
                <a:schemeClr val="bg1">
                  <a:lumMod val="95000"/>
                </a:schemeClr>
              </a:solidFill>
              <a:ln w="12700">
                <a:solidFill>
                  <a:schemeClr val="bg1">
                    <a:lumMod val="75000"/>
                  </a:schemeClr>
                </a:solid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anchor="ctr">
                <a:normAutofit fontScale="70000" lnSpcReduction="20000"/>
              </a:bodyPr>
              <a:p>
                <a:pPr algn="ctr"/>
                <a:r>
                  <a:rPr lang="en-US" sz="3200" b="1">
                    <a:latin typeface="字魂59号-创粗黑" panose="00000500000000000000" pitchFamily="2" charset="-122"/>
                    <a:ea typeface="字魂59号-创粗黑" panose="00000500000000000000" pitchFamily="2" charset="-122"/>
                    <a:sym typeface="字魂59号-创粗黑" panose="00000500000000000000" pitchFamily="2" charset="-122"/>
                  </a:rPr>
                  <a:t>4</a:t>
                </a:r>
                <a:endParaRPr lang="en-US" sz="3200" b="1" dirty="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5" name="文本框 47"/>
            <p:cNvSpPr txBox="1"/>
            <p:nvPr/>
          </p:nvSpPr>
          <p:spPr>
            <a:xfrm>
              <a:off x="9392486" y="2151253"/>
              <a:ext cx="1350247" cy="316331"/>
            </a:xfrm>
            <a:prstGeom prst="rect">
              <a:avLst/>
            </a:prstGeom>
            <a:noFill/>
          </p:spPr>
          <p:txBody>
            <a:bodyPr wrap="none">
              <a:spAutoFit/>
            </a:bodyPr>
            <a:p>
              <a:pPr algn="l"/>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识别创业机会</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矩形 5"/>
            <p:cNvSpPr/>
            <p:nvPr/>
          </p:nvSpPr>
          <p:spPr>
            <a:xfrm>
              <a:off x="9392486" y="2416405"/>
              <a:ext cx="2617767" cy="756329"/>
            </a:xfrm>
            <a:prstGeom prst="rect">
              <a:avLst/>
            </a:prstGeom>
          </p:spPr>
          <p:txBody>
            <a:bodyPr wrap="square">
              <a:spAutoFit/>
            </a:bodyPr>
            <a:p>
              <a:pP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识别创业机会是创业过程的核心环节。识别创业机会包括发现机会来源和评价机会价值。</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文本框 49"/>
            <p:cNvSpPr txBox="1"/>
            <p:nvPr/>
          </p:nvSpPr>
          <p:spPr>
            <a:xfrm>
              <a:off x="9858249" y="3294622"/>
              <a:ext cx="1350247" cy="316331"/>
            </a:xfrm>
            <a:prstGeom prst="rect">
              <a:avLst/>
            </a:prstGeom>
            <a:noFill/>
          </p:spPr>
          <p:txBody>
            <a:bodyPr wrap="none">
              <a:spAutoFit/>
            </a:bodyPr>
            <a:p>
              <a:pPr algn="l"/>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整合有效资源</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矩形 7"/>
            <p:cNvSpPr/>
            <p:nvPr/>
          </p:nvSpPr>
          <p:spPr>
            <a:xfrm>
              <a:off x="9858250" y="3575112"/>
              <a:ext cx="2128134" cy="529696"/>
            </a:xfrm>
            <a:prstGeom prst="rect">
              <a:avLst/>
            </a:prstGeom>
          </p:spPr>
          <p:txBody>
            <a:bodyPr wrap="square">
              <a:spAutoFit/>
            </a:bodyPr>
            <a:p>
              <a:pP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整合有效资源是创业者开发机会的重要手段。</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文本框 51"/>
            <p:cNvSpPr txBox="1"/>
            <p:nvPr/>
          </p:nvSpPr>
          <p:spPr>
            <a:xfrm>
              <a:off x="9392486" y="4558880"/>
              <a:ext cx="1350247" cy="316331"/>
            </a:xfrm>
            <a:prstGeom prst="rect">
              <a:avLst/>
            </a:prstGeom>
            <a:noFill/>
          </p:spPr>
          <p:txBody>
            <a:bodyPr wrap="none">
              <a:spAutoFit/>
            </a:bodyPr>
            <a:p>
              <a:pPr algn="l"/>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创建创业企业</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矩形 9"/>
            <p:cNvSpPr/>
            <p:nvPr/>
          </p:nvSpPr>
          <p:spPr>
            <a:xfrm>
              <a:off x="9392486" y="4839369"/>
              <a:ext cx="2617766" cy="529696"/>
            </a:xfrm>
            <a:prstGeom prst="rect">
              <a:avLst/>
            </a:prstGeom>
          </p:spPr>
          <p:txBody>
            <a:bodyPr wrap="square">
              <a:spAutoFit/>
            </a:bodyPr>
            <a:p>
              <a:pP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新企业的创建是创业者的创业行为最为直接的标志。</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文本框 53"/>
            <p:cNvSpPr txBox="1"/>
            <p:nvPr/>
          </p:nvSpPr>
          <p:spPr>
            <a:xfrm>
              <a:off x="5588647" y="2151253"/>
              <a:ext cx="1350247" cy="316331"/>
            </a:xfrm>
            <a:prstGeom prst="rect">
              <a:avLst/>
            </a:prstGeom>
            <a:noFill/>
          </p:spPr>
          <p:txBody>
            <a:bodyPr wrap="none">
              <a:spAutoFit/>
            </a:bodyPr>
            <a:p>
              <a:pPr algn="r"/>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产生创业动机</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矩形 11"/>
            <p:cNvSpPr/>
            <p:nvPr/>
          </p:nvSpPr>
          <p:spPr>
            <a:xfrm>
              <a:off x="4058190" y="2416405"/>
              <a:ext cx="2880704" cy="756329"/>
            </a:xfrm>
            <a:prstGeom prst="rect">
              <a:avLst/>
            </a:prstGeom>
          </p:spPr>
          <p:txBody>
            <a:bodyPr wrap="square">
              <a:spAutoFit/>
            </a:bodyPr>
            <a:p>
              <a:pPr algn="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创业动机是创业机会识别的前提，是创业的原动力，它推动创业者去发现和识别市场机会。</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文本框 55"/>
            <p:cNvSpPr txBox="1"/>
            <p:nvPr/>
          </p:nvSpPr>
          <p:spPr>
            <a:xfrm>
              <a:off x="5076536" y="3294622"/>
              <a:ext cx="1350247" cy="316331"/>
            </a:xfrm>
            <a:prstGeom prst="rect">
              <a:avLst/>
            </a:prstGeom>
            <a:noFill/>
          </p:spPr>
          <p:txBody>
            <a:bodyPr wrap="none">
              <a:spAutoFit/>
            </a:bodyPr>
            <a:p>
              <a:pPr algn="r"/>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收获创业回报</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矩形 13"/>
            <p:cNvSpPr/>
            <p:nvPr/>
          </p:nvSpPr>
          <p:spPr>
            <a:xfrm>
              <a:off x="4169340" y="3575110"/>
              <a:ext cx="2257444" cy="756329"/>
            </a:xfrm>
            <a:prstGeom prst="rect">
              <a:avLst/>
            </a:prstGeom>
          </p:spPr>
          <p:txBody>
            <a:bodyPr wrap="square">
              <a:spAutoFit/>
            </a:bodyPr>
            <a:p>
              <a:pPr algn="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收获回报是创业活动的主要目的，对回报的获取有助于促进创业者的事业发展。</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文本框 57"/>
            <p:cNvSpPr txBox="1"/>
            <p:nvPr/>
          </p:nvSpPr>
          <p:spPr>
            <a:xfrm>
              <a:off x="5588647" y="4558881"/>
              <a:ext cx="1350247" cy="316331"/>
            </a:xfrm>
            <a:prstGeom prst="rect">
              <a:avLst/>
            </a:prstGeom>
            <a:noFill/>
          </p:spPr>
          <p:txBody>
            <a:bodyPr wrap="none">
              <a:spAutoFit/>
            </a:bodyPr>
            <a:p>
              <a:pPr algn="r"/>
              <a:r>
                <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rPr>
                <a:t>提供市场价值</a:t>
              </a:r>
              <a:endParaRPr lang="zh-CN" altLang="en-US" sz="18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矩形 15"/>
            <p:cNvSpPr/>
            <p:nvPr/>
          </p:nvSpPr>
          <p:spPr>
            <a:xfrm>
              <a:off x="4162065" y="4839370"/>
              <a:ext cx="2776830" cy="529696"/>
            </a:xfrm>
            <a:prstGeom prst="rect">
              <a:avLst/>
            </a:prstGeom>
          </p:spPr>
          <p:txBody>
            <a:bodyPr wrap="square">
              <a:spAutoFit/>
            </a:bodyPr>
            <a:p>
              <a:pPr algn="r">
                <a:lnSpc>
                  <a:spcPct val="120000"/>
                </a:lnSpc>
                <a:buClr>
                  <a:srgbClr val="E24848"/>
                </a:buClr>
              </a:pPr>
              <a:r>
                <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rPr>
                <a:t>创业者识别机会，整合资源，创建新企业等就是为了实现自己的创业目标。</a:t>
              </a:r>
              <a:endParaRPr lang="zh-CN" altLang="en-US" sz="1465" noProof="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42" name="文本框 17"/>
          <p:cNvSpPr txBox="1"/>
          <p:nvPr/>
        </p:nvSpPr>
        <p:spPr>
          <a:xfrm>
            <a:off x="1088390" y="381635"/>
            <a:ext cx="572262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创业的一般过程</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文本框 16"/>
          <p:cNvSpPr txBox="1"/>
          <p:nvPr/>
        </p:nvSpPr>
        <p:spPr>
          <a:xfrm>
            <a:off x="1243965" y="1084580"/>
            <a:ext cx="9913620" cy="645160"/>
          </a:xfrm>
          <a:prstGeom prst="rect">
            <a:avLst/>
          </a:prstGeom>
          <a:noFill/>
        </p:spPr>
        <p:txBody>
          <a:bodyPr wrap="square" rtlCol="0" anchor="t">
            <a:spAutoFit/>
          </a:bodyPr>
          <a:p>
            <a:r>
              <a:rPr lang="zh-CN" altLang="en-US"/>
              <a:t>创业过程是由包括创业者从产生创业想法到创建新企业或开创新事业并获取回报，涉及识别机会、组建团队、寻求融资等一系列活动组成的流程。通常分为以下六个步骤。</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908947"/>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谢谢观看</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endPar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10484" y="4232386"/>
            <a:ext cx="5039672"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本书主要特色有：教材框架结构新颖，章节清晰易于理解，案例展现形式多样且较为丰富，让教与学在具备很强的参与性和实践性的同时，也增加了本书的可读性。</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p:cNvSpPr/>
          <p:nvPr/>
        </p:nvSpPr>
        <p:spPr>
          <a:xfrm>
            <a:off x="0" y="1815548"/>
            <a:ext cx="12192000" cy="3783496"/>
          </a:xfrm>
          <a:prstGeom prst="rect">
            <a:avLst/>
          </a:prstGeom>
          <a:blipFill>
            <a:blip r:embed="rId1"/>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p:cNvSpPr txBox="1"/>
          <p:nvPr/>
        </p:nvSpPr>
        <p:spPr>
          <a:xfrm>
            <a:off x="1357981" y="472698"/>
            <a:ext cx="3652520" cy="521970"/>
          </a:xfrm>
          <a:prstGeom prst="rect">
            <a:avLst/>
          </a:prstGeom>
          <a:noFill/>
        </p:spPr>
        <p:txBody>
          <a:bodyPr wrap="none" rtlCol="0">
            <a:spAutoFit/>
          </a:bodyPr>
          <a:lstStyle/>
          <a:p>
            <a:pPr algn="l"/>
            <a:r>
              <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第五章　创业概述</a:t>
            </a:r>
            <a:endPar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p:cNvGrpSpPr/>
          <p:nvPr/>
        </p:nvGrpSpPr>
        <p:grpSpPr>
          <a:xfrm>
            <a:off x="1838036" y="2611830"/>
            <a:ext cx="2381772" cy="2190932"/>
            <a:chOff x="1470701" y="1821913"/>
            <a:chExt cx="3820826" cy="3607097"/>
          </a:xfrm>
        </p:grpSpPr>
        <p:sp>
          <p:nvSpPr>
            <p:cNvPr id="8" name="矩形 1"/>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p:cNvSpPr txBox="1"/>
            <p:nvPr/>
          </p:nvSpPr>
          <p:spPr>
            <a:xfrm>
              <a:off x="2019199" y="2450755"/>
              <a:ext cx="2723828" cy="19738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案例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小故事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文本框 17"/>
          <p:cNvSpPr txBox="1"/>
          <p:nvPr/>
        </p:nvSpPr>
        <p:spPr>
          <a:xfrm>
            <a:off x="4857750" y="2611755"/>
            <a:ext cx="5334000" cy="521970"/>
          </a:xfrm>
          <a:prstGeom prst="rect">
            <a:avLst/>
          </a:prstGeom>
          <a:noFill/>
        </p:spPr>
        <p:txBody>
          <a:bodyPr wrap="square" rtlCol="0">
            <a:spAutoFit/>
          </a:bodyPr>
          <a:lstStyle/>
          <a:p>
            <a:r>
              <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大学生创业成功典型：郭敬明</a:t>
            </a:r>
            <a:endPar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9"/>
          <p:cNvSpPr txBox="1"/>
          <p:nvPr>
            <p:custDataLst>
              <p:tags r:id="rId2"/>
            </p:custDataLst>
          </p:nvPr>
        </p:nvSpPr>
        <p:spPr>
          <a:xfrm>
            <a:off x="4857750" y="3133725"/>
            <a:ext cx="5854065" cy="1769745"/>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郭敬明，这个伴随着80 后成长的名字，如今他的小说也影响着90 后，并开始被00 后所喜爱，作为一名创业者，他是极其成功的。</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郭敬明大学时期便开始创业，虽然他常年霸占着中国作家收入排行榜榜首，但是他在商业上的成功甚至让他的作家身份也黯然失色。如果你觉得这个瘦弱的男人只会玩弄一些小女生喜欢的华而不实的文字，那么你就太小看他了。郭敬明绝对有着惊人的商业嗅觉。郭敬明在大学时便成立“岛”工作室，出版一系列针对自己小说受众的杂志与期刊，而后成立柯艾文化传播有限公司，逐渐建立起自己的商业版图。</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p:cNvSpPr/>
          <p:nvPr/>
        </p:nvSpPr>
        <p:spPr>
          <a:xfrm>
            <a:off x="0" y="1815548"/>
            <a:ext cx="12192000" cy="3783496"/>
          </a:xfrm>
          <a:prstGeom prst="rect">
            <a:avLst/>
          </a:prstGeom>
          <a:blipFill>
            <a:blip r:embed="rId1"/>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p:cNvSpPr txBox="1"/>
          <p:nvPr/>
        </p:nvSpPr>
        <p:spPr>
          <a:xfrm>
            <a:off x="1357981" y="472698"/>
            <a:ext cx="3652520" cy="521970"/>
          </a:xfrm>
          <a:prstGeom prst="rect">
            <a:avLst/>
          </a:prstGeom>
          <a:noFill/>
        </p:spPr>
        <p:txBody>
          <a:bodyPr wrap="none" rtlCol="0">
            <a:spAutoFit/>
          </a:bodyPr>
          <a:lstStyle/>
          <a:p>
            <a:pPr algn="l"/>
            <a:r>
              <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第五章　创业概述</a:t>
            </a:r>
            <a:endPar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p:cNvGrpSpPr/>
          <p:nvPr/>
        </p:nvGrpSpPr>
        <p:grpSpPr>
          <a:xfrm>
            <a:off x="1838036" y="2611830"/>
            <a:ext cx="2381772" cy="2190932"/>
            <a:chOff x="1470701" y="1821913"/>
            <a:chExt cx="3820826" cy="3607097"/>
          </a:xfrm>
        </p:grpSpPr>
        <p:sp>
          <p:nvSpPr>
            <p:cNvPr id="8" name="矩形 1"/>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p:cNvSpPr txBox="1"/>
            <p:nvPr/>
          </p:nvSpPr>
          <p:spPr>
            <a:xfrm>
              <a:off x="2019199" y="2450755"/>
              <a:ext cx="2723828" cy="19738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案例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小故事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文本框 17"/>
          <p:cNvSpPr txBox="1"/>
          <p:nvPr/>
        </p:nvSpPr>
        <p:spPr>
          <a:xfrm>
            <a:off x="4857750" y="2611755"/>
            <a:ext cx="5334000" cy="521970"/>
          </a:xfrm>
          <a:prstGeom prst="rect">
            <a:avLst/>
          </a:prstGeom>
          <a:noFill/>
        </p:spPr>
        <p:txBody>
          <a:bodyPr wrap="square" rtlCol="0">
            <a:spAutoFit/>
          </a:bodyPr>
          <a:lstStyle/>
          <a:p>
            <a:r>
              <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大学生创业成功典型：郭敬明</a:t>
            </a:r>
            <a:endPar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9"/>
          <p:cNvSpPr txBox="1"/>
          <p:nvPr>
            <p:custDataLst>
              <p:tags r:id="rId2"/>
            </p:custDataLst>
          </p:nvPr>
        </p:nvSpPr>
        <p:spPr>
          <a:xfrm>
            <a:off x="4857750" y="3133725"/>
            <a:ext cx="5854065" cy="224917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此外，从今天各个期刊、杂志纷纷转型产业链服务来看，郭敬明早在2005 年就察觉了这一点，从那时起他就为刊物读者提供“立体服务”，如推出音乐小说《迷藏》，推出了小说主题的写真集，拍摄《梦里花落知多少》偶像剧，在青春读物的基础上打造了一条属于自己受众的文化消费产业链，开始深耕产业布局。而今，郭敬明已经用自己的小说《小时代》拍出了电影，第一部便直奔5 亿的票房⋯⋯</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有人这么描述郭敬明：其实中国的年轻人并没有什么本质的变化，对于大学和社会的幻想，对于爱情和成功的畅想，对于华服美食的渴望，是每一代中学生的必由之路。真正重要的其实仍是郭敬明本人。他或许是中国这二十年来唯一一个认真去满足上述需求的作者。</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揭开创业的面纱</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874733" y="1398903"/>
            <a:ext cx="3027680" cy="583565"/>
          </a:xfrm>
          <a:prstGeom prst="rect">
            <a:avLst/>
          </a:prstGeom>
          <a:noFill/>
        </p:spPr>
        <p:txBody>
          <a:bodyPr wrap="none" rtlCol="0">
            <a:spAutoFit/>
          </a:bodyPr>
          <a:lstStyle/>
          <a:p>
            <a:pPr algn="l"/>
            <a:r>
              <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什么是</a:t>
            </a:r>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‘创业’</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874345" y="2418315"/>
            <a:ext cx="4221655" cy="3289300"/>
          </a:xfrm>
          <a:prstGeom prst="rect">
            <a:avLst/>
          </a:prstGeom>
          <a:noFill/>
        </p:spPr>
        <p:txBody>
          <a:bodyPr wrap="square" lIns="91423" tIns="45712" rIns="91423" bIns="45712" rtlCol="0">
            <a:spAutoFit/>
          </a:bodyPr>
          <a:lstStyle/>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创业有广义和狭义之分。</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广义上讲的创业概念源于“Entrepreneur”一词，因而对其理解通常带有经济学的视角。</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狭义的创业特指个人或团队自主创办企业，我们将其定义为：创业个人或创业团队通过寻找和把握各种商业机会，投入已有的知识、技能和社会资本，调动并配置相关资源，创建新企业，为消费者提供产品或服务，具有创新或创造性的、以增加财富为目的的活动过程。</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3220085"/>
            <a:ext cx="12192000" cy="266128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Oval 3"/>
          <p:cNvSpPr/>
          <p:nvPr/>
        </p:nvSpPr>
        <p:spPr>
          <a:xfrm>
            <a:off x="1486523" y="2561373"/>
            <a:ext cx="504967" cy="504967"/>
          </a:xfrm>
          <a:prstGeom prst="ellipse">
            <a:avLst/>
          </a:prstGeom>
          <a:solidFill>
            <a:schemeClr val="accent6"/>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01</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Oval 4"/>
          <p:cNvSpPr/>
          <p:nvPr/>
        </p:nvSpPr>
        <p:spPr>
          <a:xfrm>
            <a:off x="3612867" y="2561373"/>
            <a:ext cx="504967" cy="504967"/>
          </a:xfrm>
          <a:prstGeom prst="ellipse">
            <a:avLst/>
          </a:prstGeom>
          <a:solidFill>
            <a:schemeClr val="accent1"/>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02</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Oval 5"/>
          <p:cNvSpPr/>
          <p:nvPr/>
        </p:nvSpPr>
        <p:spPr>
          <a:xfrm>
            <a:off x="5739210" y="2561373"/>
            <a:ext cx="504967" cy="504967"/>
          </a:xfrm>
          <a:prstGeom prst="ellipse">
            <a:avLst/>
          </a:prstGeom>
          <a:solidFill>
            <a:schemeClr val="accent3"/>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03</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Oval 6"/>
          <p:cNvSpPr/>
          <p:nvPr/>
        </p:nvSpPr>
        <p:spPr>
          <a:xfrm>
            <a:off x="7865553" y="2561371"/>
            <a:ext cx="504967" cy="504967"/>
          </a:xfrm>
          <a:prstGeom prst="ellipse">
            <a:avLst/>
          </a:prstGeom>
          <a:solidFill>
            <a:schemeClr val="accent4"/>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04</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Oval 7"/>
          <p:cNvSpPr/>
          <p:nvPr/>
        </p:nvSpPr>
        <p:spPr>
          <a:xfrm>
            <a:off x="9991895" y="2561370"/>
            <a:ext cx="504967" cy="504967"/>
          </a:xfrm>
          <a:prstGeom prst="ellipse">
            <a:avLst/>
          </a:prstGeom>
          <a:solidFill>
            <a:schemeClr val="bg2">
              <a:lumMod val="75000"/>
            </a:schemeClr>
          </a:solidFill>
          <a:ln w="12700">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p>
            <a:pPr algn="ctr"/>
            <a:r>
              <a:rPr lang="en-GB" sz="2665">
                <a:latin typeface="字魂59号-创粗黑" panose="00000500000000000000" pitchFamily="2" charset="-122"/>
                <a:ea typeface="字魂59号-创粗黑" panose="00000500000000000000" pitchFamily="2" charset="-122"/>
                <a:sym typeface="字魂59号-创粗黑" panose="00000500000000000000" pitchFamily="2" charset="-122"/>
              </a:rPr>
              <a:t>05</a:t>
            </a:r>
            <a:endParaRPr lang="en-GB" sz="26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0" name="Group 32"/>
          <p:cNvGrpSpPr/>
          <p:nvPr/>
        </p:nvGrpSpPr>
        <p:grpSpPr>
          <a:xfrm>
            <a:off x="750825" y="1726695"/>
            <a:ext cx="1976360" cy="546100"/>
            <a:chOff x="750825" y="1708484"/>
            <a:chExt cx="1976360" cy="546100"/>
          </a:xfrm>
        </p:grpSpPr>
        <p:sp>
          <p:nvSpPr>
            <p:cNvPr id="54" name="Rectangle 9"/>
            <p:cNvSpPr>
              <a:spLocks noChangeAspect="1"/>
            </p:cNvSpPr>
            <p:nvPr/>
          </p:nvSpPr>
          <p:spPr bwMode="auto">
            <a:xfrm>
              <a:off x="752992"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5" name="Freeform: Shape 10"/>
            <p:cNvSpPr/>
            <p:nvPr/>
          </p:nvSpPr>
          <p:spPr bwMode="auto">
            <a:xfrm>
              <a:off x="2344699"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6" name="Freeform: Shape 11"/>
            <p:cNvSpPr/>
            <p:nvPr/>
          </p:nvSpPr>
          <p:spPr bwMode="auto">
            <a:xfrm>
              <a:off x="2344699"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7" name="Freeform: Shape 12"/>
            <p:cNvSpPr/>
            <p:nvPr/>
          </p:nvSpPr>
          <p:spPr bwMode="auto">
            <a:xfrm>
              <a:off x="750825"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8" name="Freeform: Shape 13"/>
            <p:cNvSpPr/>
            <p:nvPr/>
          </p:nvSpPr>
          <p:spPr bwMode="auto">
            <a:xfrm>
              <a:off x="938276"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9" name="Freeform: Shape 14"/>
            <p:cNvSpPr/>
            <p:nvPr/>
          </p:nvSpPr>
          <p:spPr>
            <a:xfrm>
              <a:off x="845092"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0">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自觉性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1" name="Group 24"/>
          <p:cNvGrpSpPr/>
          <p:nvPr/>
        </p:nvGrpSpPr>
        <p:grpSpPr>
          <a:xfrm>
            <a:off x="2952560" y="1726822"/>
            <a:ext cx="1976360" cy="546100"/>
            <a:chOff x="2952560" y="1708610"/>
            <a:chExt cx="1976360" cy="546100"/>
          </a:xfrm>
        </p:grpSpPr>
        <p:sp>
          <p:nvSpPr>
            <p:cNvPr id="48" name="Rectangle 16"/>
            <p:cNvSpPr>
              <a:spLocks noChangeAspect="1"/>
            </p:cNvSpPr>
            <p:nvPr/>
          </p:nvSpPr>
          <p:spPr bwMode="auto">
            <a:xfrm>
              <a:off x="2954727" y="1708610"/>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9" name="Freeform: Shape 17"/>
            <p:cNvSpPr/>
            <p:nvPr/>
          </p:nvSpPr>
          <p:spPr bwMode="auto">
            <a:xfrm>
              <a:off x="4546434" y="1888476"/>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0" name="Freeform: Shape 18"/>
            <p:cNvSpPr/>
            <p:nvPr/>
          </p:nvSpPr>
          <p:spPr bwMode="auto">
            <a:xfrm>
              <a:off x="4546434" y="2065092"/>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1" name="Freeform: Shape 19"/>
            <p:cNvSpPr/>
            <p:nvPr/>
          </p:nvSpPr>
          <p:spPr bwMode="auto">
            <a:xfrm>
              <a:off x="2952560" y="1888476"/>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2" name="Freeform: Shape 20"/>
            <p:cNvSpPr/>
            <p:nvPr/>
          </p:nvSpPr>
          <p:spPr bwMode="auto">
            <a:xfrm>
              <a:off x="3140011" y="2065092"/>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3" name="Freeform: Shape 21"/>
            <p:cNvSpPr/>
            <p:nvPr/>
          </p:nvSpPr>
          <p:spPr>
            <a:xfrm>
              <a:off x="3046827" y="1710777"/>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创新性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2" name="Group 15"/>
          <p:cNvGrpSpPr/>
          <p:nvPr/>
        </p:nvGrpSpPr>
        <p:grpSpPr>
          <a:xfrm>
            <a:off x="5088027" y="1726822"/>
            <a:ext cx="1976360" cy="546100"/>
            <a:chOff x="5088027" y="1708610"/>
            <a:chExt cx="1976360" cy="546100"/>
          </a:xfrm>
        </p:grpSpPr>
        <p:sp>
          <p:nvSpPr>
            <p:cNvPr id="42" name="Rectangle 25"/>
            <p:cNvSpPr>
              <a:spLocks noChangeAspect="1"/>
            </p:cNvSpPr>
            <p:nvPr/>
          </p:nvSpPr>
          <p:spPr bwMode="auto">
            <a:xfrm>
              <a:off x="5090194" y="1708610"/>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3" name="Freeform: Shape 26"/>
            <p:cNvSpPr/>
            <p:nvPr/>
          </p:nvSpPr>
          <p:spPr bwMode="auto">
            <a:xfrm>
              <a:off x="6681901" y="1888476"/>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4" name="Freeform: Shape 27"/>
            <p:cNvSpPr/>
            <p:nvPr/>
          </p:nvSpPr>
          <p:spPr bwMode="auto">
            <a:xfrm>
              <a:off x="6681901" y="2065092"/>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5" name="Freeform: Shape 28"/>
            <p:cNvSpPr/>
            <p:nvPr/>
          </p:nvSpPr>
          <p:spPr bwMode="auto">
            <a:xfrm>
              <a:off x="5088027" y="1888476"/>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6" name="Freeform: Shape 29"/>
            <p:cNvSpPr/>
            <p:nvPr/>
          </p:nvSpPr>
          <p:spPr bwMode="auto">
            <a:xfrm>
              <a:off x="5275478" y="2065092"/>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7" name="Freeform: Shape 30"/>
            <p:cNvSpPr/>
            <p:nvPr/>
          </p:nvSpPr>
          <p:spPr>
            <a:xfrm>
              <a:off x="5182294" y="1710777"/>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风险性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3" name="Group 2"/>
          <p:cNvGrpSpPr/>
          <p:nvPr/>
        </p:nvGrpSpPr>
        <p:grpSpPr>
          <a:xfrm>
            <a:off x="7198227" y="1726695"/>
            <a:ext cx="1976360" cy="546100"/>
            <a:chOff x="7198227" y="1708484"/>
            <a:chExt cx="1976360" cy="546100"/>
          </a:xfrm>
        </p:grpSpPr>
        <p:sp>
          <p:nvSpPr>
            <p:cNvPr id="36" name="Rectangle 33"/>
            <p:cNvSpPr>
              <a:spLocks noChangeAspect="1"/>
            </p:cNvSpPr>
            <p:nvPr/>
          </p:nvSpPr>
          <p:spPr bwMode="auto">
            <a:xfrm>
              <a:off x="7200394"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7" name="Freeform: Shape 34"/>
            <p:cNvSpPr/>
            <p:nvPr/>
          </p:nvSpPr>
          <p:spPr bwMode="auto">
            <a:xfrm>
              <a:off x="8792101"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8" name="Freeform: Shape 35"/>
            <p:cNvSpPr/>
            <p:nvPr/>
          </p:nvSpPr>
          <p:spPr bwMode="auto">
            <a:xfrm>
              <a:off x="8792101"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9" name="Freeform: Shape 36"/>
            <p:cNvSpPr/>
            <p:nvPr/>
          </p:nvSpPr>
          <p:spPr bwMode="auto">
            <a:xfrm>
              <a:off x="7198227"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0" name="Freeform: Shape 37"/>
            <p:cNvSpPr/>
            <p:nvPr/>
          </p:nvSpPr>
          <p:spPr bwMode="auto">
            <a:xfrm>
              <a:off x="7385678"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1" name="Freeform: Shape 38"/>
            <p:cNvSpPr/>
            <p:nvPr/>
          </p:nvSpPr>
          <p:spPr>
            <a:xfrm>
              <a:off x="7292494"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利益性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14" name="Group 1"/>
          <p:cNvGrpSpPr/>
          <p:nvPr/>
        </p:nvGrpSpPr>
        <p:grpSpPr>
          <a:xfrm>
            <a:off x="9331427" y="1726695"/>
            <a:ext cx="1976360" cy="546100"/>
            <a:chOff x="9331426" y="1708484"/>
            <a:chExt cx="1976360" cy="546100"/>
          </a:xfrm>
        </p:grpSpPr>
        <p:sp>
          <p:nvSpPr>
            <p:cNvPr id="30" name="Rectangle 41"/>
            <p:cNvSpPr>
              <a:spLocks noChangeAspect="1"/>
            </p:cNvSpPr>
            <p:nvPr/>
          </p:nvSpPr>
          <p:spPr bwMode="auto">
            <a:xfrm>
              <a:off x="9333593" y="1708484"/>
              <a:ext cx="197419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42"/>
            <p:cNvSpPr/>
            <p:nvPr/>
          </p:nvSpPr>
          <p:spPr bwMode="auto">
            <a:xfrm>
              <a:off x="10925300" y="1888350"/>
              <a:ext cx="382486" cy="364067"/>
            </a:xfrm>
            <a:custGeom>
              <a:avLst/>
              <a:gdLst>
                <a:gd name="T0" fmla="*/ 0 w 353"/>
                <a:gd name="T1" fmla="*/ 336 h 336"/>
                <a:gd name="T2" fmla="*/ 263 w 353"/>
                <a:gd name="T3" fmla="*/ 336 h 336"/>
                <a:gd name="T4" fmla="*/ 353 w 353"/>
                <a:gd name="T5" fmla="*/ 0 h 336"/>
                <a:gd name="T6" fmla="*/ 78 w 353"/>
                <a:gd name="T7" fmla="*/ 0 h 336"/>
                <a:gd name="T8" fmla="*/ 0 w 353"/>
                <a:gd name="T9" fmla="*/ 336 h 336"/>
              </a:gdLst>
              <a:ahLst/>
              <a:cxnLst>
                <a:cxn ang="0">
                  <a:pos x="T0" y="T1"/>
                </a:cxn>
                <a:cxn ang="0">
                  <a:pos x="T2" y="T3"/>
                </a:cxn>
                <a:cxn ang="0">
                  <a:pos x="T4" y="T5"/>
                </a:cxn>
                <a:cxn ang="0">
                  <a:pos x="T6" y="T7"/>
                </a:cxn>
                <a:cxn ang="0">
                  <a:pos x="T8" y="T9"/>
                </a:cxn>
              </a:cxnLst>
              <a:rect l="0" t="0" r="r" b="b"/>
              <a:pathLst>
                <a:path w="353" h="336">
                  <a:moveTo>
                    <a:pt x="0" y="336"/>
                  </a:moveTo>
                  <a:lnTo>
                    <a:pt x="263" y="336"/>
                  </a:lnTo>
                  <a:lnTo>
                    <a:pt x="353" y="0"/>
                  </a:lnTo>
                  <a:lnTo>
                    <a:pt x="78" y="0"/>
                  </a:lnTo>
                  <a:lnTo>
                    <a:pt x="0" y="336"/>
                  </a:lnTo>
                  <a:close/>
                </a:path>
              </a:pathLst>
            </a:custGeom>
            <a:solidFill>
              <a:schemeClr val="accent2">
                <a:lumMod val="75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43"/>
            <p:cNvSpPr/>
            <p:nvPr/>
          </p:nvSpPr>
          <p:spPr bwMode="auto">
            <a:xfrm>
              <a:off x="10925300" y="2064966"/>
              <a:ext cx="195036" cy="178783"/>
            </a:xfrm>
            <a:custGeom>
              <a:avLst/>
              <a:gdLst>
                <a:gd name="T0" fmla="*/ 40 w 180"/>
                <a:gd name="T1" fmla="*/ 0 h 165"/>
                <a:gd name="T2" fmla="*/ 0 w 180"/>
                <a:gd name="T3" fmla="*/ 165 h 165"/>
                <a:gd name="T4" fmla="*/ 180 w 180"/>
                <a:gd name="T5" fmla="*/ 0 h 165"/>
                <a:gd name="T6" fmla="*/ 40 w 180"/>
                <a:gd name="T7" fmla="*/ 0 h 165"/>
              </a:gdLst>
              <a:ahLst/>
              <a:cxnLst>
                <a:cxn ang="0">
                  <a:pos x="T0" y="T1"/>
                </a:cxn>
                <a:cxn ang="0">
                  <a:pos x="T2" y="T3"/>
                </a:cxn>
                <a:cxn ang="0">
                  <a:pos x="T4" y="T5"/>
                </a:cxn>
                <a:cxn ang="0">
                  <a:pos x="T6" y="T7"/>
                </a:cxn>
              </a:cxnLst>
              <a:rect l="0" t="0" r="r" b="b"/>
              <a:pathLst>
                <a:path w="180" h="165">
                  <a:moveTo>
                    <a:pt x="40" y="0"/>
                  </a:moveTo>
                  <a:lnTo>
                    <a:pt x="0" y="165"/>
                  </a:lnTo>
                  <a:lnTo>
                    <a:pt x="180" y="0"/>
                  </a:lnTo>
                  <a:lnTo>
                    <a:pt x="40" y="0"/>
                  </a:lnTo>
                  <a:close/>
                </a:path>
              </a:pathLst>
            </a:custGeom>
            <a:solidFill>
              <a:schemeClr val="accent2">
                <a:lumMod val="50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44"/>
            <p:cNvSpPr/>
            <p:nvPr/>
          </p:nvSpPr>
          <p:spPr bwMode="auto">
            <a:xfrm>
              <a:off x="9331426" y="1888350"/>
              <a:ext cx="380319" cy="364067"/>
            </a:xfrm>
            <a:custGeom>
              <a:avLst/>
              <a:gdLst>
                <a:gd name="T0" fmla="*/ 351 w 351"/>
                <a:gd name="T1" fmla="*/ 336 h 336"/>
                <a:gd name="T2" fmla="*/ 90 w 351"/>
                <a:gd name="T3" fmla="*/ 336 h 336"/>
                <a:gd name="T4" fmla="*/ 0 w 351"/>
                <a:gd name="T5" fmla="*/ 0 h 336"/>
                <a:gd name="T6" fmla="*/ 275 w 351"/>
                <a:gd name="T7" fmla="*/ 0 h 336"/>
                <a:gd name="T8" fmla="*/ 351 w 351"/>
                <a:gd name="T9" fmla="*/ 336 h 336"/>
              </a:gdLst>
              <a:ahLst/>
              <a:cxnLst>
                <a:cxn ang="0">
                  <a:pos x="T0" y="T1"/>
                </a:cxn>
                <a:cxn ang="0">
                  <a:pos x="T2" y="T3"/>
                </a:cxn>
                <a:cxn ang="0">
                  <a:pos x="T4" y="T5"/>
                </a:cxn>
                <a:cxn ang="0">
                  <a:pos x="T6" y="T7"/>
                </a:cxn>
                <a:cxn ang="0">
                  <a:pos x="T8" y="T9"/>
                </a:cxn>
              </a:cxnLst>
              <a:rect l="0" t="0" r="r" b="b"/>
              <a:pathLst>
                <a:path w="351" h="336">
                  <a:moveTo>
                    <a:pt x="351" y="336"/>
                  </a:moveTo>
                  <a:lnTo>
                    <a:pt x="90" y="336"/>
                  </a:lnTo>
                  <a:lnTo>
                    <a:pt x="0" y="0"/>
                  </a:lnTo>
                  <a:lnTo>
                    <a:pt x="275" y="0"/>
                  </a:lnTo>
                  <a:lnTo>
                    <a:pt x="351" y="336"/>
                  </a:lnTo>
                  <a:close/>
                </a:path>
              </a:pathLst>
            </a:custGeom>
            <a:solidFill>
              <a:schemeClr val="accent2">
                <a:lumMod val="75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Freeform: Shape 45"/>
            <p:cNvSpPr/>
            <p:nvPr/>
          </p:nvSpPr>
          <p:spPr bwMode="auto">
            <a:xfrm>
              <a:off x="9518877" y="2064966"/>
              <a:ext cx="192868" cy="178783"/>
            </a:xfrm>
            <a:custGeom>
              <a:avLst/>
              <a:gdLst>
                <a:gd name="T0" fmla="*/ 140 w 178"/>
                <a:gd name="T1" fmla="*/ 0 h 165"/>
                <a:gd name="T2" fmla="*/ 178 w 178"/>
                <a:gd name="T3" fmla="*/ 165 h 165"/>
                <a:gd name="T4" fmla="*/ 0 w 178"/>
                <a:gd name="T5" fmla="*/ 0 h 165"/>
                <a:gd name="T6" fmla="*/ 140 w 178"/>
                <a:gd name="T7" fmla="*/ 0 h 165"/>
              </a:gdLst>
              <a:ahLst/>
              <a:cxnLst>
                <a:cxn ang="0">
                  <a:pos x="T0" y="T1"/>
                </a:cxn>
                <a:cxn ang="0">
                  <a:pos x="T2" y="T3"/>
                </a:cxn>
                <a:cxn ang="0">
                  <a:pos x="T4" y="T5"/>
                </a:cxn>
                <a:cxn ang="0">
                  <a:pos x="T6" y="T7"/>
                </a:cxn>
              </a:cxnLst>
              <a:rect l="0" t="0" r="r" b="b"/>
              <a:pathLst>
                <a:path w="178" h="165">
                  <a:moveTo>
                    <a:pt x="140" y="0"/>
                  </a:moveTo>
                  <a:lnTo>
                    <a:pt x="178" y="165"/>
                  </a:lnTo>
                  <a:lnTo>
                    <a:pt x="0" y="0"/>
                  </a:lnTo>
                  <a:lnTo>
                    <a:pt x="140" y="0"/>
                  </a:lnTo>
                  <a:close/>
                </a:path>
              </a:pathLst>
            </a:custGeom>
            <a:solidFill>
              <a:schemeClr val="accent2">
                <a:lumMod val="50000"/>
              </a:schemeClr>
            </a:solidFill>
            <a:ln>
              <a:noFill/>
            </a:ln>
          </p:spPr>
          <p:txBody>
            <a:bodyPr anchor="ctr"/>
            <a:p>
              <a:pPr algn="ctr"/>
              <a:endParaRPr sz="1865">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Shape 46"/>
            <p:cNvSpPr/>
            <p:nvPr/>
          </p:nvSpPr>
          <p:spPr>
            <a:xfrm>
              <a:off x="9425693" y="1710651"/>
              <a:ext cx="1784575" cy="482172"/>
            </a:xfrm>
            <a:custGeom>
              <a:avLst/>
              <a:gdLst>
                <a:gd name="connsiteX0" fmla="*/ 0 w 1784575"/>
                <a:gd name="connsiteY0" fmla="*/ 0 h 482172"/>
                <a:gd name="connsiteX1" fmla="*/ 1784575 w 1784575"/>
                <a:gd name="connsiteY1" fmla="*/ 0 h 482172"/>
                <a:gd name="connsiteX2" fmla="*/ 1692475 w 1784575"/>
                <a:gd name="connsiteY2" fmla="*/ 354315 h 482172"/>
                <a:gd name="connsiteX3" fmla="*/ 1536769 w 1784575"/>
                <a:gd name="connsiteY3" fmla="*/ 354315 h 482172"/>
                <a:gd name="connsiteX4" fmla="*/ 1488168 w 1784575"/>
                <a:gd name="connsiteY4" fmla="*/ 402759 h 482172"/>
                <a:gd name="connsiteX5" fmla="*/ 892830 w 1784575"/>
                <a:gd name="connsiteY5" fmla="*/ 482172 h 482172"/>
                <a:gd name="connsiteX6" fmla="*/ 297492 w 1784575"/>
                <a:gd name="connsiteY6" fmla="*/ 402759 h 482172"/>
                <a:gd name="connsiteX7" fmla="*/ 248891 w 1784575"/>
                <a:gd name="connsiteY7" fmla="*/ 354315 h 482172"/>
                <a:gd name="connsiteX8" fmla="*/ 93183 w 1784575"/>
                <a:gd name="connsiteY8" fmla="*/ 354315 h 48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4575" h="482172">
                  <a:moveTo>
                    <a:pt x="0" y="0"/>
                  </a:moveTo>
                  <a:lnTo>
                    <a:pt x="1784575" y="0"/>
                  </a:lnTo>
                  <a:lnTo>
                    <a:pt x="1692475" y="354315"/>
                  </a:lnTo>
                  <a:lnTo>
                    <a:pt x="1536769" y="354315"/>
                  </a:lnTo>
                  <a:lnTo>
                    <a:pt x="1488168" y="402759"/>
                  </a:lnTo>
                  <a:cubicBezTo>
                    <a:pt x="1390083" y="449427"/>
                    <a:pt x="1160459" y="482172"/>
                    <a:pt x="892830" y="482172"/>
                  </a:cubicBezTo>
                  <a:cubicBezTo>
                    <a:pt x="625202" y="482172"/>
                    <a:pt x="395577" y="449427"/>
                    <a:pt x="297492" y="402759"/>
                  </a:cubicBezTo>
                  <a:lnTo>
                    <a:pt x="248891" y="354315"/>
                  </a:lnTo>
                  <a:lnTo>
                    <a:pt x="93183" y="3543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44000" anchor="t" anchorCtr="1">
              <a:normAutofit/>
            </a:bodyPr>
            <a:p>
              <a:pPr algn="ctr"/>
              <a:r>
                <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rPr>
                <a:t>曲折性</a:t>
              </a:r>
              <a:endParaRPr lang="zh-CN" altLang="en-US" sz="146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9" name="TextBox 56"/>
          <p:cNvSpPr txBox="1"/>
          <p:nvPr/>
        </p:nvSpPr>
        <p:spPr>
          <a:xfrm>
            <a:off x="5293360" y="3435985"/>
            <a:ext cx="1396365" cy="157670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创业可能有五个方面的风险： 一是政策风险，二是决策风险，三是市场风险，四是扩张风险，五是人事风险，</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7" name="TextBox 59"/>
          <p:cNvSpPr txBox="1"/>
          <p:nvPr/>
        </p:nvSpPr>
        <p:spPr>
          <a:xfrm>
            <a:off x="7419975" y="3435985"/>
            <a:ext cx="1396365" cy="231711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创业以增加财富为目的，没有利益的驱动，就不会有人能够承受创业所面临的风险。创业过程中获利的多少，往往也是人们衡量创业者成功与否的重要标志。</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TextBox 62"/>
          <p:cNvSpPr txBox="1"/>
          <p:nvPr/>
        </p:nvSpPr>
        <p:spPr>
          <a:xfrm>
            <a:off x="9545955" y="3435985"/>
            <a:ext cx="1396365" cy="1329690"/>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创业者往往要受到重重挫折，经过多年艰苦奋斗，倾注大量心血，才能获得成功。</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TextBox 65"/>
          <p:cNvSpPr txBox="1"/>
          <p:nvPr/>
        </p:nvSpPr>
        <p:spPr>
          <a:xfrm>
            <a:off x="3161665" y="3435985"/>
            <a:ext cx="1396365" cy="207073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创新是创业的主旋律。创业过程是一个不断创新的过程，创新人才首先要有创新动机、创新意识和创新精神。只有不断创新，企业才会有生命力。</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TextBox 68"/>
          <p:cNvSpPr txBox="1"/>
          <p:nvPr/>
        </p:nvSpPr>
        <p:spPr>
          <a:xfrm>
            <a:off x="1029970" y="3435985"/>
            <a:ext cx="1396365" cy="836295"/>
          </a:xfrm>
          <a:prstGeom prst="rect">
            <a:avLst/>
          </a:prstGeom>
        </p:spPr>
        <p:txBody>
          <a:bodyPr vert="horz" wrap="square" lIns="0" tIns="96000" rIns="0" bIns="0" anchor="t" anchorCtr="1">
            <a:spAutoFit/>
          </a:bodyPr>
          <a:p>
            <a:pPr algn="just">
              <a:lnSpc>
                <a:spcPct val="120000"/>
              </a:lnSpc>
            </a:pPr>
            <a:r>
              <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创业是创业者自觉做出的选择，是其能动性的反映。</a:t>
            </a:r>
            <a:endParaRPr lang="zh-CN" altLang="en-US" sz="1335">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44284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创业具有以下几方面特征。</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37"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barn(outVertic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影响创业成功的关键因素</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927735" y="1149985"/>
            <a:ext cx="10335895" cy="4810760"/>
          </a:xfrm>
          <a:prstGeom prst="rect">
            <a:avLst/>
          </a:prstGeom>
        </p:spPr>
        <p:txBody>
          <a:bodyPr wrap="square">
            <a:spAutoFit/>
          </a:bodyPr>
          <a:lstStyle/>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美国学者鲁西耶将过去许多不同学者的研究成果加以归纳，并总结出以下15 项影响创业成功的关键因素。</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（1）资金能力：拥有适当资金能力的创业活动，相对比较容易成功。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（2）财务控制：缺乏适当财务控制的创业活动，相对比较容易失败。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（3）产业经验：无产业经验的人从事创业活动，失败的机会相对较高。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（4）管理经验：由无管理经验的人从事创业活动，失败的机会相对较高。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（5）企业规划：事先未做详细的创业规划，失败的机会相对也较高。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（6）专业咨询：能善用专业咨询与产业网络资源的创业活动，成功的机会相对较高。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（7）教育水准：受过高等教育的创业者比未受高等教育的创业者，创业成功的概率要高。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（8）员工能力：能吸引并留住良好素质员工的创业公司，成功的机会相对较高。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（9）产品策略：选择太新或太旧产品的创业公司相对于选择正在成长阶段产品的创业公司，失败的概率要比较高。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（10）市场时机：在整体不景气时创业会比在整体景气的时候创业，更容易失败。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（11）创业年龄：年纪越轻且创业经验越不足的创业者，其创业失败的概率也相对较高。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（12）合伙团队：单人创业比团队创业，更容易失败。</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（13）家庭背景：来自经商家庭背景的创业者，相对比较容易创业成功。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（14）股权比重：创业者拥有较多股权比例的时候，相对比较容易创业成功。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2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（15）营销能力：有比较丰富的市场经验与营销能力的创业者，更容易成功。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Rounded Corners 4"/>
          <p:cNvSpPr/>
          <p:nvPr/>
        </p:nvSpPr>
        <p:spPr>
          <a:xfrm>
            <a:off x="8450580" y="1697990"/>
            <a:ext cx="2247900" cy="53911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（七）打破常规</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5" name="Rectangle: Rounded Corners 5"/>
          <p:cNvSpPr/>
          <p:nvPr/>
        </p:nvSpPr>
        <p:spPr>
          <a:xfrm>
            <a:off x="6187440" y="5654675"/>
            <a:ext cx="1885950" cy="539115"/>
          </a:xfrm>
          <a:prstGeom prst="roundRect">
            <a:avLst/>
          </a:prstGeom>
          <a:solidFill>
            <a:srgbClr val="9C45C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（四）远见</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 name="Rectangle: Rounded Corners 6"/>
          <p:cNvSpPr/>
          <p:nvPr/>
        </p:nvSpPr>
        <p:spPr>
          <a:xfrm>
            <a:off x="8125951" y="3056928"/>
            <a:ext cx="2156375" cy="53909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（六）灵活性</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7" name="Rectangle: Rounded Corners 7"/>
          <p:cNvSpPr/>
          <p:nvPr/>
        </p:nvSpPr>
        <p:spPr>
          <a:xfrm>
            <a:off x="2045970" y="3359785"/>
            <a:ext cx="1998980" cy="5391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（二）激情</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8" name="Rectangle: Rounded Corners 8"/>
          <p:cNvSpPr/>
          <p:nvPr/>
        </p:nvSpPr>
        <p:spPr>
          <a:xfrm>
            <a:off x="1346795" y="1914768"/>
            <a:ext cx="2156375" cy="53909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（一）不屈不挠</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9" name="Rectangle: Rounded Corners 9"/>
          <p:cNvSpPr/>
          <p:nvPr/>
        </p:nvSpPr>
        <p:spPr>
          <a:xfrm>
            <a:off x="683260" y="4704715"/>
            <a:ext cx="2993390" cy="5391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（三）能承受不确定性</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0" name="Freeform: Shape 10"/>
          <p:cNvSpPr/>
          <p:nvPr/>
        </p:nvSpPr>
        <p:spPr bwMode="auto">
          <a:xfrm>
            <a:off x="6236543" y="1948834"/>
            <a:ext cx="2166741" cy="362627"/>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1" name="Freeform: Shape 11"/>
          <p:cNvSpPr/>
          <p:nvPr/>
        </p:nvSpPr>
        <p:spPr bwMode="auto">
          <a:xfrm>
            <a:off x="3766711" y="4653202"/>
            <a:ext cx="2166741" cy="362627"/>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2" name="Freeform: Shape 12"/>
          <p:cNvSpPr/>
          <p:nvPr/>
        </p:nvSpPr>
        <p:spPr bwMode="auto">
          <a:xfrm>
            <a:off x="7261277" y="2504501"/>
            <a:ext cx="811851" cy="838915"/>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3" name="Freeform: Shape 13"/>
          <p:cNvSpPr/>
          <p:nvPr/>
        </p:nvSpPr>
        <p:spPr bwMode="auto">
          <a:xfrm>
            <a:off x="3550217" y="2170743"/>
            <a:ext cx="1363911" cy="1160047"/>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3">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4" name="Freeform: Shape 14"/>
          <p:cNvSpPr/>
          <p:nvPr/>
        </p:nvSpPr>
        <p:spPr bwMode="auto">
          <a:xfrm>
            <a:off x="4095057" y="3621248"/>
            <a:ext cx="811851" cy="838915"/>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5" name="Freeform: Shape 15"/>
          <p:cNvSpPr/>
          <p:nvPr/>
        </p:nvSpPr>
        <p:spPr bwMode="auto">
          <a:xfrm>
            <a:off x="7254061" y="3633876"/>
            <a:ext cx="1362107" cy="1160047"/>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3">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6" name="TextBox 16"/>
          <p:cNvSpPr txBox="1"/>
          <p:nvPr/>
        </p:nvSpPr>
        <p:spPr>
          <a:xfrm>
            <a:off x="4420235" y="1125855"/>
            <a:ext cx="3351530" cy="494030"/>
          </a:xfrm>
          <a:prstGeom prst="rect">
            <a:avLst/>
          </a:prstGeom>
          <a:noFill/>
        </p:spPr>
        <p:txBody>
          <a:bodyPr wrap="square" lIns="0" tIns="0" rIns="0" bIns="0">
            <a:normAutofit/>
          </a:bodyPr>
          <a:p>
            <a:pPr algn="ctr">
              <a:lnSpc>
                <a:spcPct val="120000"/>
              </a:lnSpc>
            </a:pPr>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创业者常见的特质</a:t>
            </a: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17" name="Group 17"/>
          <p:cNvGrpSpPr/>
          <p:nvPr/>
        </p:nvGrpSpPr>
        <p:grpSpPr>
          <a:xfrm>
            <a:off x="4567736" y="1965073"/>
            <a:ext cx="3032715" cy="3041736"/>
            <a:chOff x="4762500" y="2147889"/>
            <a:chExt cx="2668588" cy="2676525"/>
          </a:xfrm>
          <a:solidFill>
            <a:srgbClr val="44546A"/>
          </a:solidFill>
        </p:grpSpPr>
        <p:sp>
          <p:nvSpPr>
            <p:cNvPr id="18" name="Freeform: Shape 18"/>
            <p:cNvSpPr/>
            <p:nvPr/>
          </p:nvSpPr>
          <p:spPr bwMode="auto">
            <a:xfrm>
              <a:off x="4762500" y="2625726"/>
              <a:ext cx="444500" cy="741363"/>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19" name="Freeform: Shape 19"/>
            <p:cNvSpPr/>
            <p:nvPr/>
          </p:nvSpPr>
          <p:spPr bwMode="auto">
            <a:xfrm>
              <a:off x="4762500" y="3597276"/>
              <a:ext cx="442913" cy="733425"/>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0" name="Freeform: Shape 20"/>
            <p:cNvSpPr/>
            <p:nvPr/>
          </p:nvSpPr>
          <p:spPr bwMode="auto">
            <a:xfrm>
              <a:off x="5240338" y="4368801"/>
              <a:ext cx="742950" cy="455613"/>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1" name="Freeform: Shape 21"/>
            <p:cNvSpPr/>
            <p:nvPr/>
          </p:nvSpPr>
          <p:spPr bwMode="auto">
            <a:xfrm>
              <a:off x="6194425" y="4373564"/>
              <a:ext cx="741363" cy="43497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2" name="Freeform: Shape 22"/>
            <p:cNvSpPr/>
            <p:nvPr/>
          </p:nvSpPr>
          <p:spPr bwMode="auto">
            <a:xfrm>
              <a:off x="6980238" y="3597276"/>
              <a:ext cx="450850" cy="742950"/>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3" name="Freeform: Shape 23"/>
            <p:cNvSpPr/>
            <p:nvPr/>
          </p:nvSpPr>
          <p:spPr bwMode="auto">
            <a:xfrm>
              <a:off x="6991350" y="2632076"/>
              <a:ext cx="439738" cy="74453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4" name="Freeform: Shape 24"/>
            <p:cNvSpPr/>
            <p:nvPr/>
          </p:nvSpPr>
          <p:spPr bwMode="auto">
            <a:xfrm>
              <a:off x="6211888" y="2147889"/>
              <a:ext cx="741363" cy="444500"/>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5" name="Freeform: Shape 25"/>
            <p:cNvSpPr/>
            <p:nvPr/>
          </p:nvSpPr>
          <p:spPr bwMode="auto">
            <a:xfrm>
              <a:off x="5249863" y="2147889"/>
              <a:ext cx="741363" cy="438150"/>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7">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6" name="Group 26"/>
            <p:cNvGrpSpPr/>
            <p:nvPr/>
          </p:nvGrpSpPr>
          <p:grpSpPr>
            <a:xfrm>
              <a:off x="5670419" y="3034929"/>
              <a:ext cx="903360" cy="930324"/>
              <a:chOff x="3681413" y="3632200"/>
              <a:chExt cx="638175" cy="657225"/>
            </a:xfrm>
            <a:grpFill/>
          </p:grpSpPr>
          <p:sp>
            <p:nvSpPr>
              <p:cNvPr id="27" name="Freeform: Shape 27"/>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8" name="Freeform: Shape 28"/>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9" name="Freeform: Shape 29"/>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0" name="Freeform: Shape 30"/>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1" name="Freeform: Shape 3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2" name="Freeform: Shape 32"/>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3" name="Freeform: Shape 33"/>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4" name="Rectangle 34"/>
              <p:cNvSpPr/>
              <p:nvPr/>
            </p:nvSpPr>
            <p:spPr bwMode="auto">
              <a:xfrm>
                <a:off x="3681413" y="4222750"/>
                <a:ext cx="542925" cy="66675"/>
              </a:xfrm>
              <a:prstGeom prst="rect">
                <a:avLst/>
              </a:prstGeom>
              <a:grpFill/>
              <a:ln w="9525">
                <a:noFill/>
                <a:miter lim="800000"/>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35" name="Freeform: Shape 35"/>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ln>
            </p:spPr>
            <p:txBody>
              <a:bodyPr anchor="ctr"/>
              <a:p>
                <a:pPr algn="ctr"/>
                <a:endParaRPr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sp>
        <p:nvSpPr>
          <p:cNvPr id="38" name="文本框 17"/>
          <p:cNvSpPr txBox="1"/>
          <p:nvPr/>
        </p:nvSpPr>
        <p:spPr>
          <a:xfrm>
            <a:off x="1088390" y="381635"/>
            <a:ext cx="50761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创业者特质</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3" name="直接连接符 2"/>
          <p:cNvCxnSpPr/>
          <p:nvPr/>
        </p:nvCxnSpPr>
        <p:spPr>
          <a:xfrm>
            <a:off x="5880100" y="4811395"/>
            <a:ext cx="229870" cy="1139825"/>
          </a:xfrm>
          <a:prstGeom prst="line">
            <a:avLst/>
          </a:prstGeom>
          <a:ln w="22225">
            <a:solidFill>
              <a:srgbClr val="44546A"/>
            </a:solidFill>
          </a:ln>
        </p:spPr>
        <p:style>
          <a:lnRef idx="1">
            <a:schemeClr val="accent1"/>
          </a:lnRef>
          <a:fillRef idx="0">
            <a:schemeClr val="accent1"/>
          </a:fillRef>
          <a:effectRef idx="0">
            <a:schemeClr val="accent1"/>
          </a:effectRef>
          <a:fontRef idx="minor">
            <a:schemeClr val="tx1"/>
          </a:fontRef>
        </p:style>
      </p:cxnSp>
      <p:sp>
        <p:nvSpPr>
          <p:cNvPr id="36" name="Rectangle: Rounded Corners 5"/>
          <p:cNvSpPr/>
          <p:nvPr/>
        </p:nvSpPr>
        <p:spPr>
          <a:xfrm>
            <a:off x="8617080" y="4494276"/>
            <a:ext cx="2156375" cy="53909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p>
            <a:pPr algn="ctr"/>
            <a:r>
              <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rPr>
              <a:t>（五）自信</a:t>
            </a:r>
            <a:endParaRPr lang="zh-CN" altLang="en-US" sz="2135" b="1">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fill="hold"/>
                                        <p:tgtEl>
                                          <p:spTgt spid="36"/>
                                        </p:tgtEl>
                                        <p:attrNameLst>
                                          <p:attrName>ppt_w</p:attrName>
                                        </p:attrNameLst>
                                      </p:cBhvr>
                                      <p:tavLst>
                                        <p:tav tm="0">
                                          <p:val>
                                            <p:fltVal val="0"/>
                                          </p:val>
                                        </p:tav>
                                        <p:tav tm="100000">
                                          <p:val>
                                            <p:strVal val="#ppt_w"/>
                                          </p:val>
                                        </p:tav>
                                      </p:tavLst>
                                    </p:anim>
                                    <p:anim calcmode="lin" valueType="num">
                                      <p:cBhvr>
                                        <p:cTn id="80" dur="500" fill="hold"/>
                                        <p:tgtEl>
                                          <p:spTgt spid="36"/>
                                        </p:tgtEl>
                                        <p:attrNameLst>
                                          <p:attrName>ppt_h</p:attrName>
                                        </p:attrNameLst>
                                      </p:cBhvr>
                                      <p:tavLst>
                                        <p:tav tm="0">
                                          <p:val>
                                            <p:fltVal val="0"/>
                                          </p:val>
                                        </p:tav>
                                        <p:tav tm="100000">
                                          <p:val>
                                            <p:strVal val="#ppt_h"/>
                                          </p:val>
                                        </p:tav>
                                      </p:tavLst>
                                    </p:anim>
                                    <p:animEffect transition="in" filter="fade">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p:bldP spid="36" grpId="0" bldLvl="0" animBg="1"/>
    </p:bldLst>
  </p:timing>
</p:sld>
</file>

<file path=ppt/tags/tag1.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MH" val="20161008230036"/>
  <p:tag name="MH_LIBRARY" val="CONTENTS"/>
  <p:tag name="MH_TYPE" val="OTHERS"/>
  <p:tag name="ID" val="553514"/>
</p:tagLst>
</file>

<file path=ppt/tags/tag4.xml><?xml version="1.0" encoding="utf-8"?>
<p:tagLst xmlns:p="http://schemas.openxmlformats.org/presentationml/2006/main">
  <p:tag name="MH" val="20161008230036"/>
  <p:tag name="MH_LIBRARY" val="CONTENTS"/>
  <p:tag name="MH_TYPE" val="OTHERS"/>
  <p:tag name="ID" val="553514"/>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PA" val="v5.1.0"/>
</p:tagLst>
</file>

<file path=ppt/tags/tag9.xml><?xml version="1.0" encoding="utf-8"?>
<p:tagLst xmlns:p="http://schemas.openxmlformats.org/presentationml/2006/main">
  <p:tag name="ISPRING_SCORM_RATE_SLIDES" val="0"/>
  <p:tag name="ISPRING_SCORM_RATE_QUIZZES" val="0"/>
  <p:tag name="ISPRING_SCORM_PASSING_SCORE" val="0.000000"/>
  <p:tag name="ISPRING_ULTRA_SCORM_COURSE_ID" val="0E1D4189-C6CE-4E0A-8573-37DE6D2BCA2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C:\Users\codi\Desktop"/>
  <p:tag name="ISPRING_PRESENTATION_TITLE" val="演示文稿2"/>
  <p:tag name="ISPRING_FIRST_PUBLI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7429</Words>
  <Application>WPS 演示</Application>
  <PresentationFormat>宽屏</PresentationFormat>
  <Paragraphs>450</Paragraphs>
  <Slides>34</Slides>
  <Notes>25</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34</vt:i4>
      </vt:variant>
    </vt:vector>
  </HeadingPairs>
  <TitlesOfParts>
    <vt:vector size="63" baseType="lpstr">
      <vt:lpstr>Arial</vt:lpstr>
      <vt:lpstr>宋体</vt:lpstr>
      <vt:lpstr>Wingdings</vt:lpstr>
      <vt:lpstr>思源黑体</vt:lpstr>
      <vt:lpstr>Open Sans</vt:lpstr>
      <vt:lpstr>黑体</vt:lpstr>
      <vt:lpstr>字魂35号-经典雅黑</vt:lpstr>
      <vt:lpstr>思源黑体 CN Heavy</vt:lpstr>
      <vt:lpstr>微软雅黑</vt:lpstr>
      <vt:lpstr>Source Han Sans CN Normal</vt:lpstr>
      <vt:lpstr>楷体_GB2312</vt:lpstr>
      <vt:lpstr>字魂59号-创粗黑</vt:lpstr>
      <vt:lpstr>Lato</vt:lpstr>
      <vt:lpstr>Arial Unicode MS</vt:lpstr>
      <vt:lpstr>Calibri Light</vt:lpstr>
      <vt:lpstr>Calibri</vt:lpstr>
      <vt:lpstr>等线</vt:lpstr>
      <vt:lpstr>BatangChe</vt:lpstr>
      <vt:lpstr>Gill Sans</vt:lpstr>
      <vt:lpstr>Lato</vt:lpstr>
      <vt:lpstr>Source Sans Pro Light</vt:lpstr>
      <vt:lpstr>Lato Heavy</vt:lpstr>
      <vt:lpstr>Montserrat</vt:lpstr>
      <vt:lpstr>思源黑体 Medium</vt:lpstr>
      <vt:lpstr>華康圓體 Std W5</vt:lpstr>
      <vt:lpstr>Yu Gothic UI Semilight</vt:lpstr>
      <vt:lpstr>DFPYuanW5-GB5</vt:lpstr>
      <vt:lpstr>Gill Sans MT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Wavoy</dc:creator>
  <cp:lastModifiedBy>Love_Run</cp:lastModifiedBy>
  <cp:revision>26</cp:revision>
  <dcterms:created xsi:type="dcterms:W3CDTF">2019-11-11T11:40:00Z</dcterms:created>
  <dcterms:modified xsi:type="dcterms:W3CDTF">2020-02-18T13:32:29Z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